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DD2"/>
          </a:solidFill>
        </a:fill>
      </a:tcStyle>
    </a:wholeTbl>
    <a:band2H>
      <a:tcTxStyle b="def" i="def"/>
      <a:tcStyle>
        <a:tcBdr/>
        <a:fill>
          <a:solidFill>
            <a:srgbClr val="EEF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F0"/>
          </a:solidFill>
        </a:fill>
      </a:tcStyle>
    </a:wholeTbl>
    <a:band2H>
      <a:tcTxStyle b="def" i="def"/>
      <a:tcStyle>
        <a:tcBdr/>
        <a:fill>
          <a:solidFill>
            <a:srgbClr val="EAF0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AD1"/>
          </a:solidFill>
        </a:fill>
      </a:tcStyle>
    </a:wholeTbl>
    <a:band2H>
      <a:tcTxStyle b="def" i="def"/>
      <a:tcStyle>
        <a:tcBdr/>
        <a:fill>
          <a:solidFill>
            <a:srgbClr val="FEED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4" name="Shape 17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Picture Placeholder 2"/>
          <p:cNvSpPr/>
          <p:nvPr>
            <p:ph type="pic" sz="half" idx="13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4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5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6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Text Placeholder 2"/>
          <p:cNvSpPr/>
          <p:nvPr>
            <p:ph type="body" sz="quarter" idx="13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5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Text Placeholder 2"/>
          <p:cNvSpPr/>
          <p:nvPr>
            <p:ph type="body" sz="quarter" idx="13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7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Text Placeholder 2"/>
          <p:cNvSpPr/>
          <p:nvPr>
            <p:ph type="body" sz="quarter" idx="13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6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/>
          <p:nvPr>
            <p:ph type="body" sz="quarter" idx="13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/>
          <p:nvPr>
            <p:ph type="body" sz="quarter" idx="13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5" name="Picture Placeholder 2"/>
          <p:cNvSpPr/>
          <p:nvPr>
            <p:ph type="pic" sz="quarter" idx="13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73B5"/>
            </a:gs>
            <a:gs pos="100000">
              <a:srgbClr val="004C8B"/>
            </a:gs>
          </a:gsLst>
          <a:lin ang="474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Relationship Id="rId3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qh1MRWZjms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/>
          <p:nvPr>
            <p:ph type="ctrTitle"/>
          </p:nvPr>
        </p:nvSpPr>
        <p:spPr>
          <a:xfrm>
            <a:off x="2755231" y="1444073"/>
            <a:ext cx="8891338" cy="2655619"/>
          </a:xfrm>
          <a:prstGeom prst="rect">
            <a:avLst/>
          </a:prstGeom>
        </p:spPr>
        <p:txBody>
          <a:bodyPr/>
          <a:lstStyle>
            <a:lvl1pPr defTabSz="448055">
              <a:defRPr b="1" sz="5782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Le pouvoir de la rétroaction/The power of feedback</a:t>
            </a:r>
          </a:p>
        </p:txBody>
      </p:sp>
      <p:sp>
        <p:nvSpPr>
          <p:cNvPr id="177" name="Subtitle 2"/>
          <p:cNvSpPr txBox="1"/>
          <p:nvPr>
            <p:ph type="subTitle" sz="quarter" idx="1"/>
          </p:nvPr>
        </p:nvSpPr>
        <p:spPr>
          <a:xfrm>
            <a:off x="3526254" y="4333845"/>
            <a:ext cx="7197726" cy="1405468"/>
          </a:xfrm>
          <a:prstGeom prst="rect">
            <a:avLst/>
          </a:prstGeom>
        </p:spPr>
        <p:txBody>
          <a:bodyPr/>
          <a:lstStyle/>
          <a:p>
            <a:pPr defTabSz="443484">
              <a:lnSpc>
                <a:spcPct val="80000"/>
              </a:lnSpc>
              <a:spcBef>
                <a:spcPts val="900"/>
              </a:spcBef>
              <a:defRPr sz="2037"/>
            </a:pPr>
            <a:r>
              <a:t>”</a:t>
            </a:r>
            <a:r>
              <a:rPr sz="2910"/>
              <a:t>Learners need endless feedback more than they need endless teaching”</a:t>
            </a:r>
            <a:endParaRPr sz="1261"/>
          </a:p>
          <a:p>
            <a:pPr defTabSz="443484">
              <a:lnSpc>
                <a:spcPct val="80000"/>
              </a:lnSpc>
              <a:spcBef>
                <a:spcPts val="900"/>
              </a:spcBef>
              <a:defRPr sz="2910"/>
            </a:pPr>
            <a:r>
              <a:t>						(Grant Wiggins)</a:t>
            </a:r>
          </a:p>
        </p:txBody>
      </p:sp>
      <p:pic>
        <p:nvPicPr>
          <p:cNvPr id="17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3898232" cy="14440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98135" y="3178064"/>
            <a:ext cx="3305176" cy="990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4300"/>
            </a:pPr>
            <a:r>
              <a:t>Alors</a:t>
            </a:r>
            <a:r>
              <a:t>…que nous révèlent ces informations </a:t>
            </a:r>
            <a:r>
              <a:t>?</a:t>
            </a:r>
          </a:p>
        </p:txBody>
      </p:sp>
      <p:sp>
        <p:nvSpPr>
          <p:cNvPr id="18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Individual attention</a:t>
            </a:r>
          </a:p>
          <a:p>
            <a:pPr/>
          </a:p>
          <a:p>
            <a:pPr>
              <a:defRPr sz="3600"/>
            </a:pPr>
            <a:r>
              <a:t>One-on-One communication</a:t>
            </a:r>
          </a:p>
          <a:p>
            <a:pPr/>
          </a:p>
          <a:p>
            <a:pPr>
              <a:defRPr sz="3600"/>
            </a:pPr>
            <a:r>
              <a:t>Individual student needs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500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5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5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5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5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5" grpId="2"/>
      <p:bldP build="whole" bldLvl="1" animBg="1" rev="0" advAuto="0" spid="18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/>
          <p:nvPr>
            <p:ph type="title"/>
          </p:nvPr>
        </p:nvSpPr>
        <p:spPr>
          <a:xfrm>
            <a:off x="576795" y="90526"/>
            <a:ext cx="10230050" cy="1103298"/>
          </a:xfrm>
          <a:prstGeom prst="rect">
            <a:avLst/>
          </a:prstGeom>
        </p:spPr>
        <p:txBody>
          <a:bodyPr/>
          <a:lstStyle>
            <a:lvl1pPr algn="ctr" defTabSz="393192">
              <a:defRPr sz="4128"/>
            </a:lvl1pPr>
          </a:lstStyle>
          <a:p>
            <a:pPr/>
            <a:r>
              <a:t>Comment répondre à ces besoins ?</a:t>
            </a:r>
          </a:p>
        </p:txBody>
      </p:sp>
      <p:grpSp>
        <p:nvGrpSpPr>
          <p:cNvPr id="200" name="Content Placeholder 3"/>
          <p:cNvGrpSpPr/>
          <p:nvPr/>
        </p:nvGrpSpPr>
        <p:grpSpPr>
          <a:xfrm>
            <a:off x="2683585" y="976796"/>
            <a:ext cx="5524019" cy="5677393"/>
            <a:chOff x="0" y="0"/>
            <a:chExt cx="5524018" cy="5677391"/>
          </a:xfrm>
        </p:grpSpPr>
        <p:grpSp>
          <p:nvGrpSpPr>
            <p:cNvPr id="190" name="Group"/>
            <p:cNvGrpSpPr/>
            <p:nvPr/>
          </p:nvGrpSpPr>
          <p:grpSpPr>
            <a:xfrm>
              <a:off x="2866921" y="302667"/>
              <a:ext cx="2536322" cy="3804482"/>
              <a:chOff x="0" y="0"/>
              <a:chExt cx="2536320" cy="3804480"/>
            </a:xfrm>
          </p:grpSpPr>
          <p:sp>
            <p:nvSpPr>
              <p:cNvPr id="188" name="Shape"/>
              <p:cNvSpPr/>
              <p:nvPr/>
            </p:nvSpPr>
            <p:spPr>
              <a:xfrm>
                <a:off x="0" y="0"/>
                <a:ext cx="2536321" cy="380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6447"/>
                      <a:pt x="21600" y="14400"/>
                    </a:cubicBezTo>
                    <a:cubicBezTo>
                      <a:pt x="21600" y="16928"/>
                      <a:pt x="20602" y="19411"/>
                      <a:pt x="18706" y="21600"/>
                    </a:cubicBezTo>
                    <a:lnTo>
                      <a:pt x="0" y="144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rnd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ts val="700"/>
                  </a:spcBef>
                  <a:defRPr sz="2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9" name="Student Reflection"/>
              <p:cNvSpPr txBox="1"/>
              <p:nvPr/>
            </p:nvSpPr>
            <p:spPr>
              <a:xfrm>
                <a:off x="137082" y="1164958"/>
                <a:ext cx="1811657" cy="13296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1750" tIns="31750" rIns="31750" bIns="31750" numCol="1" anchor="ctr">
                <a:noAutofit/>
              </a:bodyPr>
              <a:lstStyle>
                <a:lvl1pPr marL="285750" indent="-285750" algn="ctr" defTabSz="1111250">
                  <a:lnSpc>
                    <a:spcPct val="90000"/>
                  </a:lnSpc>
                  <a:spcBef>
                    <a:spcPts val="1000"/>
                  </a:spcBef>
                  <a:buClr>
                    <a:srgbClr val="FFFFFF"/>
                  </a:buClr>
                  <a:buSzPct val="100000"/>
                  <a:buFont typeface="Arial"/>
                  <a:buChar char="•"/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Student Reflection</a:t>
                </a:r>
              </a:p>
            </p:txBody>
          </p:sp>
        </p:grpSp>
        <p:grpSp>
          <p:nvGrpSpPr>
            <p:cNvPr id="193" name="Group"/>
            <p:cNvGrpSpPr/>
            <p:nvPr/>
          </p:nvGrpSpPr>
          <p:grpSpPr>
            <a:xfrm>
              <a:off x="565930" y="3020153"/>
              <a:ext cx="4393037" cy="2536744"/>
              <a:chOff x="0" y="0"/>
              <a:chExt cx="4393036" cy="2536743"/>
            </a:xfrm>
          </p:grpSpPr>
          <p:sp>
            <p:nvSpPr>
              <p:cNvPr id="191" name="Shape"/>
              <p:cNvSpPr/>
              <p:nvPr/>
            </p:nvSpPr>
            <p:spPr>
              <a:xfrm>
                <a:off x="0" y="0"/>
                <a:ext cx="4393037" cy="2536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915" fill="norm" stroke="1" extrusionOk="0">
                    <a:moveTo>
                      <a:pt x="21600" y="9456"/>
                    </a:moveTo>
                    <a:cubicBezTo>
                      <a:pt x="18156" y="18501"/>
                      <a:pt x="10529" y="21600"/>
                      <a:pt x="4565" y="16378"/>
                    </a:cubicBezTo>
                    <a:cubicBezTo>
                      <a:pt x="2669" y="14718"/>
                      <a:pt x="1095" y="12331"/>
                      <a:pt x="0" y="9456"/>
                    </a:cubicBez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rnd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ts val="700"/>
                  </a:spcBef>
                  <a:defRPr sz="2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2" name="Teacher-Student Conferencing"/>
              <p:cNvSpPr txBox="1"/>
              <p:nvPr/>
            </p:nvSpPr>
            <p:spPr>
              <a:xfrm>
                <a:off x="867970" y="754316"/>
                <a:ext cx="2717487" cy="13296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1750" tIns="31750" rIns="31750" bIns="31750" numCol="1" anchor="ctr">
                <a:noAutofit/>
              </a:bodyPr>
              <a:lstStyle>
                <a:lvl1pPr marL="285750" indent="-285750" algn="ctr" defTabSz="1111250">
                  <a:lnSpc>
                    <a:spcPct val="90000"/>
                  </a:lnSpc>
                  <a:spcBef>
                    <a:spcPts val="1000"/>
                  </a:spcBef>
                  <a:buClr>
                    <a:srgbClr val="FFFFFF"/>
                  </a:buClr>
                  <a:buSzPct val="100000"/>
                  <a:buFont typeface="Arial"/>
                  <a:buChar char="•"/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Teacher-Student Conferencing</a:t>
                </a:r>
              </a:p>
            </p:txBody>
          </p:sp>
        </p:grpSp>
        <p:grpSp>
          <p:nvGrpSpPr>
            <p:cNvPr id="196" name="Group"/>
            <p:cNvGrpSpPr/>
            <p:nvPr/>
          </p:nvGrpSpPr>
          <p:grpSpPr>
            <a:xfrm>
              <a:off x="121234" y="302666"/>
              <a:ext cx="2536745" cy="3804482"/>
              <a:chOff x="0" y="0"/>
              <a:chExt cx="2536744" cy="3804480"/>
            </a:xfrm>
          </p:grpSpPr>
          <p:sp>
            <p:nvSpPr>
              <p:cNvPr id="194" name="Shape"/>
              <p:cNvSpPr/>
              <p:nvPr/>
            </p:nvSpPr>
            <p:spPr>
              <a:xfrm>
                <a:off x="-1" y="0"/>
                <a:ext cx="2536746" cy="380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15" h="21600" fill="norm" stroke="1" extrusionOk="0">
                    <a:moveTo>
                      <a:pt x="2537" y="21600"/>
                    </a:moveTo>
                    <a:cubicBezTo>
                      <a:pt x="-2685" y="14713"/>
                      <a:pt x="414" y="5906"/>
                      <a:pt x="9459" y="1929"/>
                    </a:cubicBezTo>
                    <a:cubicBezTo>
                      <a:pt x="12334" y="665"/>
                      <a:pt x="15595" y="0"/>
                      <a:pt x="18915" y="0"/>
                    </a:cubicBezTo>
                    <a:lnTo>
                      <a:pt x="18915" y="14400"/>
                    </a:lnTo>
                    <a:close/>
                  </a:path>
                </a:pathLst>
              </a:custGeom>
              <a:solidFill>
                <a:schemeClr val="accent1"/>
              </a:solidFill>
              <a:ln w="25400" cap="rnd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ts val="700"/>
                  </a:spcBef>
                  <a:defRPr sz="25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5" name="Feedback"/>
              <p:cNvSpPr txBox="1"/>
              <p:nvPr/>
            </p:nvSpPr>
            <p:spPr>
              <a:xfrm>
                <a:off x="588003" y="1366254"/>
                <a:ext cx="1811658" cy="927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1750" tIns="31750" rIns="31750" bIns="31750" numCol="1" anchor="ctr">
                <a:noAutofit/>
              </a:bodyPr>
              <a:lstStyle>
                <a:lvl1pPr marL="285750" indent="-285750" algn="ctr" defTabSz="1111250">
                  <a:lnSpc>
                    <a:spcPct val="90000"/>
                  </a:lnSpc>
                  <a:spcBef>
                    <a:spcPts val="1000"/>
                  </a:spcBef>
                  <a:buClr>
                    <a:srgbClr val="FFFFFF"/>
                  </a:buClr>
                  <a:buSzPct val="100000"/>
                  <a:buFont typeface="Arial"/>
                  <a:buChar char="•"/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Feedback</a:t>
                </a:r>
              </a:p>
            </p:txBody>
          </p:sp>
        </p:grpSp>
        <p:sp>
          <p:nvSpPr>
            <p:cNvPr id="197" name="Shape"/>
            <p:cNvSpPr/>
            <p:nvPr/>
          </p:nvSpPr>
          <p:spPr>
            <a:xfrm>
              <a:off x="2866902" y="181870"/>
              <a:ext cx="2657117" cy="3913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0" y="0"/>
                  </a:moveTo>
                  <a:cubicBezTo>
                    <a:pt x="11759" y="0"/>
                    <a:pt x="21292" y="6566"/>
                    <a:pt x="21292" y="14667"/>
                  </a:cubicBezTo>
                  <a:cubicBezTo>
                    <a:pt x="21292" y="16795"/>
                    <a:pt x="20620" y="18897"/>
                    <a:pt x="19322" y="20828"/>
                  </a:cubicBezTo>
                  <a:lnTo>
                    <a:pt x="20662" y="21359"/>
                  </a:lnTo>
                  <a:lnTo>
                    <a:pt x="17437" y="21600"/>
                  </a:lnTo>
                  <a:lnTo>
                    <a:pt x="15969" y="19493"/>
                  </a:lnTo>
                  <a:lnTo>
                    <a:pt x="17305" y="20024"/>
                  </a:lnTo>
                  <a:lnTo>
                    <a:pt x="17305" y="20024"/>
                  </a:lnTo>
                  <a:cubicBezTo>
                    <a:pt x="21600" y="13442"/>
                    <a:pt x="17336" y="5708"/>
                    <a:pt x="7781" y="2749"/>
                  </a:cubicBezTo>
                  <a:cubicBezTo>
                    <a:pt x="5336" y="1992"/>
                    <a:pt x="2685" y="1600"/>
                    <a:pt x="4" y="1600"/>
                  </a:cubicBezTo>
                  <a:close/>
                </a:path>
              </a:pathLst>
            </a:custGeom>
            <a:solidFill>
              <a:srgbClr val="C7E3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spcBef>
                  <a:spcPts val="1000"/>
                </a:spcBef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Shape"/>
            <p:cNvSpPr/>
            <p:nvPr/>
          </p:nvSpPr>
          <p:spPr>
            <a:xfrm>
              <a:off x="423577" y="4203749"/>
              <a:ext cx="4639810" cy="147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7197" fill="norm" stroke="1" extrusionOk="0">
                  <a:moveTo>
                    <a:pt x="21600" y="1692"/>
                  </a:moveTo>
                  <a:lnTo>
                    <a:pt x="21600" y="1692"/>
                  </a:lnTo>
                  <a:cubicBezTo>
                    <a:pt x="18183" y="16521"/>
                    <a:pt x="10618" y="21600"/>
                    <a:pt x="4702" y="13035"/>
                  </a:cubicBezTo>
                  <a:cubicBezTo>
                    <a:pt x="3149" y="10787"/>
                    <a:pt x="1809" y="7719"/>
                    <a:pt x="776" y="4044"/>
                  </a:cubicBezTo>
                  <a:lnTo>
                    <a:pt x="0" y="5168"/>
                  </a:lnTo>
                  <a:lnTo>
                    <a:pt x="761" y="846"/>
                  </a:lnTo>
                  <a:lnTo>
                    <a:pt x="2727" y="1221"/>
                  </a:lnTo>
                  <a:lnTo>
                    <a:pt x="1950" y="2344"/>
                  </a:lnTo>
                  <a:lnTo>
                    <a:pt x="1950" y="2344"/>
                  </a:lnTo>
                  <a:cubicBezTo>
                    <a:pt x="5511" y="14718"/>
                    <a:pt x="12399" y="17514"/>
                    <a:pt x="17335" y="8589"/>
                  </a:cubicBezTo>
                  <a:cubicBezTo>
                    <a:pt x="18598" y="6306"/>
                    <a:pt x="19653" y="3379"/>
                    <a:pt x="20431" y="0"/>
                  </a:cubicBezTo>
                  <a:close/>
                </a:path>
              </a:pathLst>
            </a:custGeom>
            <a:solidFill>
              <a:srgbClr val="C7E3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spcBef>
                  <a:spcPts val="1000"/>
                </a:spcBef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Shape"/>
            <p:cNvSpPr/>
            <p:nvPr/>
          </p:nvSpPr>
          <p:spPr>
            <a:xfrm>
              <a:off x="-1" y="0"/>
              <a:ext cx="2657975" cy="4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15" h="21600" fill="norm" stroke="1" extrusionOk="0">
                  <a:moveTo>
                    <a:pt x="2537" y="21600"/>
                  </a:moveTo>
                  <a:cubicBezTo>
                    <a:pt x="-2685" y="15013"/>
                    <a:pt x="414" y="6591"/>
                    <a:pt x="9458" y="2788"/>
                  </a:cubicBezTo>
                  <a:cubicBezTo>
                    <a:pt x="11834" y="1788"/>
                    <a:pt x="14481" y="1178"/>
                    <a:pt x="17214" y="998"/>
                  </a:cubicBezTo>
                  <a:lnTo>
                    <a:pt x="17215" y="0"/>
                  </a:lnTo>
                  <a:lnTo>
                    <a:pt x="18915" y="1694"/>
                  </a:lnTo>
                  <a:lnTo>
                    <a:pt x="17214" y="3505"/>
                  </a:lnTo>
                  <a:lnTo>
                    <a:pt x="17214" y="2508"/>
                  </a:lnTo>
                  <a:lnTo>
                    <a:pt x="17214" y="2508"/>
                  </a:lnTo>
                  <a:cubicBezTo>
                    <a:pt x="7958" y="3190"/>
                    <a:pt x="1214" y="9209"/>
                    <a:pt x="2152" y="15951"/>
                  </a:cubicBezTo>
                  <a:cubicBezTo>
                    <a:pt x="2392" y="17677"/>
                    <a:pt x="3132" y="19346"/>
                    <a:pt x="4323" y="20849"/>
                  </a:cubicBezTo>
                  <a:close/>
                </a:path>
              </a:pathLst>
            </a:custGeom>
            <a:solidFill>
              <a:srgbClr val="C7E3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spcBef>
                  <a:spcPts val="1000"/>
                </a:spcBef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01" name="TextBox 4"/>
          <p:cNvSpPr txBox="1"/>
          <p:nvPr/>
        </p:nvSpPr>
        <p:spPr>
          <a:xfrm>
            <a:off x="664842" y="2100028"/>
            <a:ext cx="2514601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Hattie and Timperley (2007)</a:t>
            </a:r>
          </a:p>
        </p:txBody>
      </p:sp>
      <p:sp>
        <p:nvSpPr>
          <p:cNvPr id="202" name="TextBox 2"/>
          <p:cNvSpPr txBox="1"/>
          <p:nvPr/>
        </p:nvSpPr>
        <p:spPr>
          <a:xfrm>
            <a:off x="8253162" y="2525669"/>
            <a:ext cx="2605590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Fernsten &amp; Fernsten (2005)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9" presetID="15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3"/>
      <p:bldP build="whole" bldLvl="1" animBg="1" rev="0" advAuto="0" spid="200" grpId="2"/>
      <p:bldP build="whole" bldLvl="1" animBg="1" rev="0" advAuto="0" spid="202" grpId="4"/>
      <p:bldP build="whole" bldLvl="1" animBg="1" rev="0" advAuto="0" spid="18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903811" y="48210"/>
            <a:ext cx="10058756" cy="1327291"/>
          </a:xfrm>
          <a:prstGeom prst="rect">
            <a:avLst/>
          </a:prstGeom>
        </p:spPr>
        <p:txBody>
          <a:bodyPr/>
          <a:lstStyle>
            <a:lvl1pPr algn="ctr" defTabSz="438911">
              <a:defRPr sz="4608"/>
            </a:lvl1pPr>
          </a:lstStyle>
          <a:p>
            <a:pPr/>
            <a:r>
              <a:t>Le pouvoir de la rétroaction !</a:t>
            </a:r>
          </a:p>
        </p:txBody>
      </p:sp>
      <p:pic>
        <p:nvPicPr>
          <p:cNvPr id="205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0187" y="1510766"/>
            <a:ext cx="8915401" cy="53472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2"/>
      <p:bldP build="whole" bldLvl="1" animBg="1" rev="0" advAuto="0" spid="20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300"/>
            </a:lvl1pPr>
          </a:lstStyle>
          <a:p>
            <a:pPr/>
            <a:r>
              <a:t>Qu’est-ce qui rend une rétroaction efficace ?</a:t>
            </a:r>
          </a:p>
        </p:txBody>
      </p:sp>
      <p:sp>
        <p:nvSpPr>
          <p:cNvPr id="208" name="Content Placeholder 2"/>
          <p:cNvSpPr txBox="1"/>
          <p:nvPr>
            <p:ph type="body" idx="1"/>
          </p:nvPr>
        </p:nvSpPr>
        <p:spPr>
          <a:xfrm>
            <a:off x="557735" y="2184755"/>
            <a:ext cx="10131426" cy="364913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600" u="sng">
                <a:solidFill>
                  <a:srgbClr val="AAF172"/>
                </a:solidFill>
                <a:uFill>
                  <a:solidFill>
                    <a:srgbClr val="AAF172"/>
                  </a:solidFill>
                </a:uFill>
                <a:hlinkClick r:id="rId2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FFFFFF"/>
                </a:solidFill>
                <a:uFillTx/>
              </a:defRPr>
            </a:pPr>
            <a:r>
              <a:rPr u="sng">
                <a:solidFill>
                  <a:srgbClr val="AAF172"/>
                </a:solidFill>
                <a:uFill>
                  <a:solidFill>
                    <a:srgbClr val="AAF172"/>
                  </a:solidFill>
                </a:uFill>
                <a:hlinkClick r:id="rId2" invalidUrl="" action="" tgtFrame="" tooltip="" history="1" highlightClick="0" endSnd="0"/>
              </a:rPr>
              <a:t>https://www.youtube.com/watch?v=hqh1MRWZjms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3" dur="500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6" dur="5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8" grpId="2"/>
      <p:bldP build="whole" bldLvl="1" animBg="1" rev="0" advAuto="0" spid="20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 sz="4300"/>
            </a:pPr>
            <a:r>
              <a:t>Ce que les recherches démontrent</a:t>
            </a:r>
            <a:r>
              <a:t>…......</a:t>
            </a:r>
          </a:p>
        </p:txBody>
      </p:sp>
      <p:sp>
        <p:nvSpPr>
          <p:cNvPr id="21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914400">
              <a:lnSpc>
                <a:spcPct val="80000"/>
              </a:lnSpc>
              <a:spcBef>
                <a:spcPts val="0"/>
              </a:spcBef>
              <a:buSzTx/>
              <a:buNone/>
              <a:defRPr sz="2700"/>
            </a:pPr>
            <a:r>
              <a:t>D’après Grant Wiggins, les sept clés d’une rétroaction efficace sont :</a:t>
            </a:r>
            <a:endParaRPr sz="3200"/>
          </a:p>
          <a:p>
            <a:pPr marL="0" indent="0" defTabSz="914400">
              <a:lnSpc>
                <a:spcPct val="80000"/>
              </a:lnSpc>
              <a:spcBef>
                <a:spcPts val="0"/>
              </a:spcBef>
              <a:buSzTx/>
              <a:buNone/>
              <a:defRPr sz="3200"/>
            </a:pPr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en lien avec le but visé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tangible et transparente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concrète et pratique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facilement compréhensible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au bon moment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en cours</a:t>
            </a:r>
            <a:endParaRPr sz="3200"/>
          </a:p>
          <a:p>
            <a:pPr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700"/>
            </a:pPr>
            <a:r>
              <a:t>en harmonisation avec les attentes</a:t>
            </a:r>
            <a:endParaRPr sz="3200"/>
          </a:p>
          <a:p>
            <a:pPr lvl="8" marL="3886200" indent="-228600" defTabSz="914400">
              <a:lnSpc>
                <a:spcPct val="80000"/>
              </a:lnSpc>
              <a:spcBef>
                <a:spcPts val="0"/>
              </a:spcBef>
              <a:buClrTx/>
              <a:buFontTx/>
              <a:buChar char="-"/>
              <a:defRPr sz="2200"/>
            </a:pPr>
            <a:r>
              <a:t> </a:t>
            </a:r>
            <a:r>
              <a:rPr sz="1100"/>
              <a:t>(Wiggins, 2012 Educational leadership Journal)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nodeType="with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Class="entr" nodeType="after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Class="entr" nodeType="withEffect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1" grpId="2"/>
      <p:bldP build="whole" bldLvl="1" animBg="1" rev="0" advAuto="0" spid="21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0000FF"/>
      </a:hlink>
      <a:folHlink>
        <a:srgbClr val="FF00FF"/>
      </a:folHlink>
    </a:clrScheme>
    <a:fontScheme name="Celestial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0000FF"/>
      </a:hlink>
      <a:folHlink>
        <a:srgbClr val="FF00FF"/>
      </a:folHlink>
    </a:clrScheme>
    <a:fontScheme name="Celestial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