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Roboto"/>
      <p:regular r:id="rId21"/>
      <p:bold r:id="rId22"/>
      <p:italic r:id="rId23"/>
      <p:boldItalic r:id="rId24"/>
    </p:embeddedFont>
    <p:embeddedFont>
      <p:font typeface="Unkempt"/>
      <p:regular r:id="rId25"/>
      <p:bold r:id="rId26"/>
    </p:embeddedFont>
    <p:embeddedFont>
      <p:font typeface="Lato"/>
      <p:regular r:id="rId27"/>
      <p:bold r:id="rId28"/>
      <p:italic r:id="rId29"/>
      <p:boldItalic r:id="rId30"/>
    </p:embeddedFont>
    <p:embeddedFont>
      <p:font typeface="Varela Round"/>
      <p:regular r:id="rId31"/>
    </p:embeddedFont>
    <p:embeddedFont>
      <p:font typeface="Merriweather"/>
      <p:regular r:id="rId32"/>
      <p:bold r:id="rId33"/>
      <p:italic r:id="rId34"/>
      <p:boldItalic r:id="rId35"/>
    </p:embeddedFont>
    <p:embeddedFont>
      <p:font typeface="Questrial"/>
      <p:regular r:id="rId36"/>
    </p:embeddedFont>
    <p:embeddedFont>
      <p:font typeface="Alegreya"/>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Alegreya-boldItalic.fntdata"/><Relationship Id="rId20" Type="http://schemas.openxmlformats.org/officeDocument/2006/relationships/slide" Target="slides/slide16.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Unkempt-bold.fntdata"/><Relationship Id="rId25" Type="http://schemas.openxmlformats.org/officeDocument/2006/relationships/font" Target="fonts/Unkempt-regular.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VarelaRound-regular.fntdata"/><Relationship Id="rId30" Type="http://schemas.openxmlformats.org/officeDocument/2006/relationships/font" Target="fonts/Lato-boldItalic.fntdata"/><Relationship Id="rId11" Type="http://schemas.openxmlformats.org/officeDocument/2006/relationships/slide" Target="slides/slide7.xml"/><Relationship Id="rId33" Type="http://schemas.openxmlformats.org/officeDocument/2006/relationships/font" Target="fonts/Merriweather-bold.fntdata"/><Relationship Id="rId10" Type="http://schemas.openxmlformats.org/officeDocument/2006/relationships/slide" Target="slides/slide6.xml"/><Relationship Id="rId32" Type="http://schemas.openxmlformats.org/officeDocument/2006/relationships/font" Target="fonts/Merriweather-regular.fntdata"/><Relationship Id="rId13" Type="http://schemas.openxmlformats.org/officeDocument/2006/relationships/slide" Target="slides/slide9.xml"/><Relationship Id="rId35" Type="http://schemas.openxmlformats.org/officeDocument/2006/relationships/font" Target="fonts/Merriweather-boldItalic.fntdata"/><Relationship Id="rId12" Type="http://schemas.openxmlformats.org/officeDocument/2006/relationships/slide" Target="slides/slide8.xml"/><Relationship Id="rId34" Type="http://schemas.openxmlformats.org/officeDocument/2006/relationships/font" Target="fonts/Merriweather-italic.fntdata"/><Relationship Id="rId15" Type="http://schemas.openxmlformats.org/officeDocument/2006/relationships/slide" Target="slides/slide11.xml"/><Relationship Id="rId37" Type="http://schemas.openxmlformats.org/officeDocument/2006/relationships/font" Target="fonts/Alegreya-regular.fntdata"/><Relationship Id="rId14" Type="http://schemas.openxmlformats.org/officeDocument/2006/relationships/slide" Target="slides/slide10.xml"/><Relationship Id="rId36" Type="http://schemas.openxmlformats.org/officeDocument/2006/relationships/font" Target="fonts/Questrial-regular.fntdata"/><Relationship Id="rId17" Type="http://schemas.openxmlformats.org/officeDocument/2006/relationships/slide" Target="slides/slide13.xml"/><Relationship Id="rId39" Type="http://schemas.openxmlformats.org/officeDocument/2006/relationships/font" Target="fonts/Alegreya-italic.fntdata"/><Relationship Id="rId16" Type="http://schemas.openxmlformats.org/officeDocument/2006/relationships/slide" Target="slides/slide12.xml"/><Relationship Id="rId38" Type="http://schemas.openxmlformats.org/officeDocument/2006/relationships/font" Target="fonts/Alegreya-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a:solidFill>
                  <a:srgbClr val="333333"/>
                </a:solidFill>
                <a:latin typeface="Times New Roman"/>
                <a:ea typeface="Times New Roman"/>
                <a:cs typeface="Times New Roman"/>
                <a:sym typeface="Times New Roman"/>
              </a:rPr>
              <a:t>Responsive Classroom part du principe que les enfants, dès tout petits, sont émerveillés d’apprendre. Pourtant l’école devient ensuite, pour beaucoup d’entre eux, synonyme d’anxiété voire d’échec. Aujourd’hui, les connaissances scientifiques sur le cerveau bouleversent notre approche de l’éducation. Les neurosciences affectives et sociales montrent qu’une relation chaleureuse et empathique génère un cercle vertueux : l’enfant se sent compris, il est motivé, sa réussite scolaire augmente et l’enseignant se sent compétent. À l’inverse, l’éducation punitive, les humiliations verbales produisent un effet contraire à celui recherché. Ce livre, The First Six Weeks of School propose donc les règles fondamentales, les outils et les stratégies  qui permettent aux adultes comme aux enfants de développer leurs compétences émotionnelles et sociales dans la classe mais aussi dans toute l’école. On parle d’une culture scolaire partagée.L’empathie, cela s’apprend, l’écoute peut se renforcer, l’attention à soi et aux autres se travaille… Tous les enfants peuvent être « heureux d’apprendre » !</a:t>
            </a:r>
            <a:endParaRPr>
              <a:solidFill>
                <a:srgbClr val="333333"/>
              </a:solidFill>
              <a:latin typeface="Times New Roman"/>
              <a:ea typeface="Times New Roman"/>
              <a:cs typeface="Times New Roman"/>
              <a:sym typeface="Times New Roman"/>
            </a:endParaRPr>
          </a:p>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t>Le cercle matinal or Morning meeting se décompose en 4 parties : la salutation à la porte et sur le tapis, le partage d’un événement personnel, une activité de groupe, et un message sur une affiche qui change tous les jours. Le soir, on prend aussi le temps de se retrouver et de finir sur une note positive.</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65600"/>
              </a:lnSpc>
              <a:spcBef>
                <a:spcPts val="0"/>
              </a:spcBef>
              <a:spcAft>
                <a:spcPts val="1600"/>
              </a:spcAft>
              <a:buNone/>
            </a:pPr>
            <a:r>
              <a:rPr lang="en" sz="900"/>
              <a:t>Interactive modeling c’est l’idée que l’adulte va modéliser ce qu’il attend : par exemple, il prend le temps surtout au cours des 6 premières semaines de mettre en place des petits jeux de rôle pour apprendre à se mettre en rang ou pour montrer comment on écoute</a:t>
            </a:r>
            <a:r>
              <a:rPr lang="en" sz="900"/>
              <a:t> sur le tapis.  Le langage de l’adulte est positif, par exemple, au lieu de dire ne cours pas dans les couloirs, il dira, marche dans les couloirs</a:t>
            </a:r>
            <a:endParaRPr b="1"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65600"/>
              </a:lnSpc>
              <a:spcBef>
                <a:spcPts val="0"/>
              </a:spcBef>
              <a:spcAft>
                <a:spcPts val="0"/>
              </a:spcAft>
              <a:buNone/>
            </a:pPr>
            <a:r>
              <a:rPr lang="en" sz="900"/>
              <a:t>Après le repas, 10 minutes de temps calme permettent de se recentrer, de reposer le cerveau. Le “flow of the day” est important. Parallèlement, après une activité de math par exemple, on peut proposer un energizer, un energizer ce sont des activités stimulantes qui agissent  si possible sur les deux hémisphères du cerveau. Pour la discipline, il y a des conséquences telles que perte des privilèges, positive time-out, break it/fix it,  mais  l’une d’elle c’est de demander aux élèves de réfléchir à la règle en disant par exemple, notre règle sur le tapis, c’est d’écouter les autres. Je t’ai montré comment il fallait faire, tu te souviens? Montre-moi que tu as compris. Ou on peut tous avoir une mauvaise journée, pourriez-vous me rappeler les règles pour vivre ensemble?</a:t>
            </a:r>
            <a:endParaRPr sz="900"/>
          </a:p>
          <a:p>
            <a:pPr indent="0" lvl="0" marL="0" rtl="0">
              <a:spcBef>
                <a:spcPts val="1600"/>
              </a:spcBef>
              <a:spcAft>
                <a:spcPts val="0"/>
              </a:spcAft>
              <a:buNone/>
            </a:pPr>
            <a:r>
              <a:t/>
            </a:r>
            <a:endParaRPr b="1"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65600"/>
              </a:lnSpc>
              <a:spcBef>
                <a:spcPts val="0"/>
              </a:spcBef>
              <a:spcAft>
                <a:spcPts val="0"/>
              </a:spcAft>
              <a:buNone/>
            </a:pPr>
            <a:r>
              <a:rPr lang="en" sz="900"/>
              <a:t>Par exemple, demander aux élèves avec un partenaire et de générer des idées ensemble, le brainstorming fait partie intégrante de ce programme.</a:t>
            </a:r>
            <a:endParaRPr sz="900"/>
          </a:p>
          <a:p>
            <a:pPr indent="0" lvl="0" marL="0" rtl="0">
              <a:lnSpc>
                <a:spcPct val="165600"/>
              </a:lnSpc>
              <a:spcBef>
                <a:spcPts val="1600"/>
              </a:spcBef>
              <a:spcAft>
                <a:spcPts val="0"/>
              </a:spcAft>
              <a:buNone/>
            </a:pPr>
            <a:r>
              <a:rPr lang="en">
                <a:solidFill>
                  <a:schemeClr val="dk1"/>
                </a:solidFill>
              </a:rPr>
              <a:t>Sylvia n’est pas la seule qui a avoir donné son feedback, </a:t>
            </a:r>
            <a:endParaRPr sz="900"/>
          </a:p>
          <a:p>
            <a:pPr indent="0" lvl="0" marL="0" rtl="0">
              <a:spcBef>
                <a:spcPts val="1600"/>
              </a:spcBef>
              <a:spcAft>
                <a:spcPts val="0"/>
              </a:spcAft>
              <a:buNone/>
            </a:pPr>
            <a:r>
              <a:t/>
            </a:r>
            <a:endParaRPr b="1"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t>
            </a:r>
            <a:r>
              <a:rPr lang="en"/>
              <a:t>. plus de 200 élèves ont répondu aux 14 questions de cette enquête. Plus de % de 70 des élèves pensent que Responsive Classroom a fait une différence pour eux.</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65600"/>
              </a:lnSpc>
              <a:spcBef>
                <a:spcPts val="0"/>
              </a:spcBef>
              <a:spcAft>
                <a:spcPts val="1600"/>
              </a:spcAft>
              <a:buNone/>
            </a:pPr>
            <a:r>
              <a:rPr lang="en">
                <a:solidFill>
                  <a:schemeClr val="dk1"/>
                </a:solidFill>
              </a:rPr>
              <a:t>S’intéresser aux émotions des élèves, c’est aussi s’assurer de leur réussite scolaire. Pour aller plus loin avec cette idée, ce site français donne une véritable check-list sur les besoins spécifiques du cerveau. En gros, s’il fallait retenir qu’une seule chose, ce serait de dire que pour jouer avec le cerveau, il doit être heureux, et que le bonheur ça s’apprend. L’année prochaine,  nous allons consolider ce programme et aussi l’emrichir en proposant des albums en réseaux autour des émotions. Si vous avez des titres à suggérer, je suis preneuse. Enfin, </a:t>
            </a:r>
            <a:r>
              <a:rPr lang="en">
                <a:solidFill>
                  <a:schemeClr val="dk1"/>
                </a:solidFill>
              </a:rPr>
              <a:t>ce programme sera prolongé au collège par Fabrice.</a:t>
            </a:r>
            <a:endParaRPr sz="900">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latin typeface="Calibri"/>
                <a:ea typeface="Calibri"/>
                <a:cs typeface="Calibri"/>
                <a:sym typeface="Calibri"/>
              </a:rPr>
              <a:t>Je vous remercie pour votre écoute et met à votre disposition ces deux livres jusqu’à demain. Je ne sais pas si je pourrai répondre à toutes vos questions mais je peux essayer.</a:t>
            </a:r>
            <a:endParaRPr sz="14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60000"/>
              </a:lnSpc>
              <a:spcBef>
                <a:spcPts val="0"/>
              </a:spcBef>
              <a:spcAft>
                <a:spcPts val="1400"/>
              </a:spcAft>
              <a:buClr>
                <a:schemeClr val="dk1"/>
              </a:buClr>
              <a:buSzPts val="1100"/>
              <a:buFont typeface="Arial"/>
              <a:buNone/>
            </a:pPr>
            <a:r>
              <a:rPr lang="en"/>
              <a:t>J’ajoute toutefois que nous n’avons pas attendu Responsive Classroom pour comprendre que les enfants apprennent mieux dans un univers de classe bienveillant. Néanmoins, Responsive Classroom s’adresse à toute l’école avec l’idée sous jacente aussi que tous les enfants ont le droit à ce bien être, quelque soit l’enseignat qu’ils ont.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Voici quelques qualités que Responsive Classroom cherche à enseigner. </a:t>
            </a:r>
            <a:r>
              <a:rPr i="1" lang="en">
                <a:solidFill>
                  <a:srgbClr val="333333"/>
                </a:solidFill>
                <a:highlight>
                  <a:schemeClr val="lt1"/>
                </a:highlight>
                <a:latin typeface="Times New Roman"/>
                <a:ea typeface="Times New Roman"/>
                <a:cs typeface="Times New Roman"/>
                <a:sym typeface="Times New Roman"/>
              </a:rPr>
              <a:t>Avant de commencer cette courte présentation de 15 minutes, j’aimerais remercier Julie  et Jérôme pour m’avoir donné l’opportunité de parler de cette approche et vous remercie d’avance pour votre écoute.  Toutefois, je voudrais souligner que la personne la plus qualifiée pour en parler n’est pas là, il s’agit de ma collègue américaine, Ellen Burdge à San Francisco, my partner in crime et  si cet overview vous a intéressé, je vous encourage même à la contacter . Mais je vais faire de mon mieux en rapprochant le meilleur de nos deux mondes.</a:t>
            </a: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Times New Roman"/>
                <a:ea typeface="Times New Roman"/>
                <a:cs typeface="Times New Roman"/>
                <a:sym typeface="Times New Roman"/>
              </a:rPr>
              <a:t>Et le meilleur c’est aussi de visiter le site Eduscol. En effet</a:t>
            </a:r>
            <a:r>
              <a:rPr lang="en">
                <a:latin typeface="Times New Roman"/>
                <a:ea typeface="Times New Roman"/>
                <a:cs typeface="Times New Roman"/>
                <a:sym typeface="Times New Roman"/>
              </a:rPr>
              <a:t>, ces mots clés ne sont pas décrochés du contexte institutionnel. Ils sont</a:t>
            </a:r>
            <a:r>
              <a:rPr lang="en">
                <a:latin typeface="Times New Roman"/>
                <a:ea typeface="Times New Roman"/>
                <a:cs typeface="Times New Roman"/>
                <a:sym typeface="Times New Roman"/>
              </a:rPr>
              <a:t> même en étroite relation avec les programmes - que ce soit au niveau de l’établissement.</a:t>
            </a:r>
            <a:endParaRPr>
              <a:latin typeface="Times New Roman"/>
              <a:ea typeface="Times New Roman"/>
              <a:cs typeface="Times New Roman"/>
              <a:sym typeface="Times New Roman"/>
            </a:endParaRPr>
          </a:p>
          <a:p>
            <a:pPr indent="0" lvl="0" marL="0">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dk1"/>
                </a:solidFill>
                <a:latin typeface="Cambria"/>
                <a:ea typeface="Cambria"/>
                <a:cs typeface="Cambria"/>
                <a:sym typeface="Cambria"/>
              </a:rPr>
              <a:t>…  qu’au niveau de la classe.</a:t>
            </a:r>
            <a:r>
              <a:rPr lang="en">
                <a:solidFill>
                  <a:schemeClr val="dk1"/>
                </a:solidFill>
              </a:rPr>
              <a:t>  </a:t>
            </a:r>
            <a:r>
              <a:rPr i="1" lang="en">
                <a:solidFill>
                  <a:srgbClr val="333333"/>
                </a:solidFill>
                <a:highlight>
                  <a:schemeClr val="lt1"/>
                </a:highlight>
                <a:latin typeface="Times New Roman"/>
                <a:ea typeface="Times New Roman"/>
                <a:cs typeface="Times New Roman"/>
                <a:sym typeface="Times New Roman"/>
              </a:rPr>
              <a:t>Les objectifs de ce programme cherchent donc à développer des qualités humaines importantes dans la classe  telles que  l’empathie, le respect et l’écoute.  Ces qualités sont importantes puisqu’une idée sous-jacente c’est aussi de venir à l’école sans avoir mal au ventre le matin. C’est l’idée que </a:t>
            </a:r>
            <a:r>
              <a:rPr b="1" lang="en">
                <a:solidFill>
                  <a:schemeClr val="dk1"/>
                </a:solidFill>
              </a:rPr>
              <a:t>La menace, l’excès de stress, l’anxiété, et le « je n’y arriverai jamais »</a:t>
            </a:r>
            <a:r>
              <a:rPr lang="en">
                <a:solidFill>
                  <a:schemeClr val="dk1"/>
                </a:solidFill>
              </a:rPr>
              <a:t> bloquent les capacités d’apprentissage. Venir en classe c’est être en sécurité émotionnelle. Aucun élève ne devrait être jugé, subir de double langage ou subir de stress inutile. Tous devraient pouvoir parler, être écouté, recevoir de l’affection, du respect ou découvrir des approches variées sur ce qu’il  fait et apprend.</a:t>
            </a:r>
            <a:endParaRPr>
              <a:solidFill>
                <a:schemeClr val="dk1"/>
              </a:solidFill>
            </a:endParaRPr>
          </a:p>
          <a:p>
            <a:pPr indent="0" lvl="0" marL="0">
              <a:spcBef>
                <a:spcPts val="0"/>
              </a:spcBef>
              <a:spcAft>
                <a:spcPts val="0"/>
              </a:spcAft>
              <a:buNone/>
            </a:pPr>
            <a:r>
              <a:t/>
            </a:r>
            <a:endParaRPr>
              <a:solidFill>
                <a:schemeClr val="dk1"/>
              </a:solidFill>
            </a:endParaRPr>
          </a:p>
          <a:p>
            <a:pPr indent="0" lvl="0" marL="0" rtl="0">
              <a:spcBef>
                <a:spcPts val="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En bref, Responsive Classroom est un climat  porteur de bien-être pour TOUS, et ce à tous les niveaux.</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Cette année, à la maternelle et au primaire, à San Francisco, nous avons fait le choix d’inviter une formatrice ou “coach” du RC. En achetant ce programme, chaque enseignant reçoit aussi ce livre qui ne se trouve pas dans le commerce. On a consacré nos deux Inservice days à la  formation professionnelle de toute l’équipe éducative (y compris les assistants à la maternelle et le personnel des activités périscolaires). Après 6 mois, nous voyons des résultats positifs, mais nous en sommes toutefois qu’à l’étape d’exploration, on dit en anglais “we are building a ship while sailing”. Nous n’avons pas encore tous les éléments d’analyse mais p</a:t>
            </a:r>
            <a:r>
              <a:rPr b="1" lang="en">
                <a:solidFill>
                  <a:schemeClr val="dk1"/>
                </a:solidFill>
              </a:rPr>
              <a:t>ersonnellement, je pense que Responsive Classroom</a:t>
            </a:r>
            <a:r>
              <a:rPr lang="en">
                <a:solidFill>
                  <a:schemeClr val="dk1"/>
                </a:solidFill>
              </a:rPr>
              <a:t> nous à bien aider à générer un sentiment de bien-être partagé dans toutes les classes.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lang="en">
                <a:latin typeface="Times New Roman"/>
                <a:ea typeface="Times New Roman"/>
                <a:cs typeface="Times New Roman"/>
                <a:sym typeface="Times New Roman"/>
              </a:rPr>
              <a:t>Avant d’entrer dans les grandes lignes de ce programme, je voudrais vous présenter </a:t>
            </a:r>
            <a:r>
              <a:rPr lang="en">
                <a:solidFill>
                  <a:schemeClr val="dk1"/>
                </a:solidFill>
                <a:latin typeface="Times New Roman"/>
                <a:ea typeface="Times New Roman"/>
                <a:cs typeface="Times New Roman"/>
                <a:sym typeface="Times New Roman"/>
              </a:rPr>
              <a:t>Sylvia, élève de CM1, à qui on a demandé de donner son feedback au sujet de ces nouvelles choses qui se passent dans sa classe. Vous allez probablement oublier très vite ce qu’elle dit mais j’ai été particulièrement touchée par son témoignage et son ressenti personnel.</a:t>
            </a: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65600"/>
              </a:lnSpc>
              <a:spcBef>
                <a:spcPts val="0"/>
              </a:spcBef>
              <a:spcAft>
                <a:spcPts val="0"/>
              </a:spcAft>
              <a:buClr>
                <a:schemeClr val="dk1"/>
              </a:buClr>
              <a:buSzPts val="1100"/>
              <a:buFont typeface="Arial"/>
              <a:buNone/>
            </a:pPr>
            <a:r>
              <a:rPr lang="en" sz="900">
                <a:solidFill>
                  <a:schemeClr val="dk1"/>
                </a:solidFill>
              </a:rPr>
              <a:t>L’approche de</a:t>
            </a:r>
            <a:r>
              <a:rPr b="1" lang="en" sz="900">
                <a:solidFill>
                  <a:schemeClr val="dk1"/>
                </a:solidFill>
              </a:rPr>
              <a:t> Responsive Classroom </a:t>
            </a:r>
            <a:r>
              <a:rPr lang="en" sz="900">
                <a:solidFill>
                  <a:schemeClr val="dk1"/>
                </a:solidFill>
              </a:rPr>
              <a:t>offre des stratégies et rituels pratiques aux enseignants pour gérer le climat de la classe. Même si les enseignants adaptent les stratégies aux besoins de leurs élèves  et que les choses peuvent être menées un peu différemment dans chaque classe, il y a quelques  idées fondamentales que l’on retrouve dans toutes les classes. Je vais vous en présenter 8.</a:t>
            </a:r>
            <a:endParaRPr sz="900">
              <a:solidFill>
                <a:schemeClr val="dk1"/>
              </a:solidFill>
            </a:endParaRPr>
          </a:p>
          <a:p>
            <a:pPr indent="0" lvl="0" marL="0">
              <a:spcBef>
                <a:spcPts val="1600"/>
              </a:spcBef>
              <a:spcAft>
                <a:spcPts val="0"/>
              </a:spcAft>
              <a:buClr>
                <a:schemeClr val="dk1"/>
              </a:buClr>
              <a:buSzPts val="1100"/>
              <a:buFont typeface="Arial"/>
              <a:buNone/>
            </a:pPr>
            <a:r>
              <a:t/>
            </a:r>
            <a:endParaRPr b="1" sz="1200">
              <a:solidFill>
                <a:schemeClr val="dk1"/>
              </a:solidFill>
            </a:endParaRPr>
          </a:p>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38000"/>
              </a:lnSpc>
              <a:spcBef>
                <a:spcPts val="0"/>
              </a:spcBef>
              <a:spcAft>
                <a:spcPts val="0"/>
              </a:spcAft>
              <a:buNone/>
            </a:pPr>
            <a:r>
              <a:rPr lang="en" sz="1200">
                <a:solidFill>
                  <a:schemeClr val="dk1"/>
                </a:solidFill>
              </a:rPr>
              <a:t>Avant de vous les présenter, il faut aussi savoir qu’à travers cette approche, 5 grandes compétences transversales sont travaillées : la coopération, la confiance en soi, l’empathie, la responsabilité individuelle et la réflexion personnelle</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Shape 12"/>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Shape 13"/>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Shape 70"/>
          <p:cNvSpPr txBox="1"/>
          <p:nvPr>
            <p:ph idx="1" type="body"/>
          </p:nvPr>
        </p:nvSpPr>
        <p:spPr>
          <a:xfrm rot="5400000">
            <a:off x="2874750" y="-1217400"/>
            <a:ext cx="3394500"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5463750" y="1371628"/>
            <a:ext cx="4388700" cy="20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Shape 76"/>
          <p:cNvSpPr txBox="1"/>
          <p:nvPr>
            <p:ph idx="1" type="body"/>
          </p:nvPr>
        </p:nvSpPr>
        <p:spPr>
          <a:xfrm rot="5400000">
            <a:off x="1272750" y="-609572"/>
            <a:ext cx="4388700"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Shape 1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Shape 19"/>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Shape 24"/>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Shape 25"/>
          <p:cNvSpPr txBox="1"/>
          <p:nvPr>
            <p:ph idx="1" type="body"/>
          </p:nvPr>
        </p:nvSpPr>
        <p:spPr>
          <a:xfrm>
            <a:off x="722313" y="2180035"/>
            <a:ext cx="7772400" cy="1125000"/>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Shape 30"/>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Shape 31"/>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Shape 3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Shape 38"/>
          <p:cNvSpPr txBox="1"/>
          <p:nvPr>
            <p:ph idx="1" type="body"/>
          </p:nvPr>
        </p:nvSpPr>
        <p:spPr>
          <a:xfrm>
            <a:off x="457200" y="1151335"/>
            <a:ext cx="4040100" cy="4797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4645025" y="1151335"/>
            <a:ext cx="4041900" cy="4797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Shape 46"/>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7" name="Shape 4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6" name="Shape 56"/>
          <p:cNvSpPr txBox="1"/>
          <p:nvPr>
            <p:ph idx="1" type="body"/>
          </p:nvPr>
        </p:nvSpPr>
        <p:spPr>
          <a:xfrm>
            <a:off x="3575050" y="204788"/>
            <a:ext cx="5111700" cy="43899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Shape 63"/>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Shape 7"/>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ocs.google.com/presentation/d/1JCKbI9SzWce_kZtmcRJFBW5-kH3HO1KAal6i1V6KbEA/edit#slide=id.g34ac9f1e53_3_8" TargetMode="Externa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docs.google.com/forms/d/1xwlUep2HtPoAVjNEcYTTnh6cg1_G8r3e5Qintug4gl8/edit?ts=5ade6588#respons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ecolepositive.fr/besoins-cerveau-bien-apprendre-4-ennemis/" TargetMode="Externa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11" Type="http://schemas.openxmlformats.org/officeDocument/2006/relationships/hyperlink" Target="http://www.facebook.com/responsiveclassroom" TargetMode="External"/><Relationship Id="rId10" Type="http://schemas.openxmlformats.org/officeDocument/2006/relationships/hyperlink" Target="http://www.responsiveclassroom.org/blog" TargetMode="External"/><Relationship Id="rId13" Type="http://schemas.openxmlformats.org/officeDocument/2006/relationships/hyperlink" Target="http://www.facebook.com/responsiveclassroom" TargetMode="External"/><Relationship Id="rId12" Type="http://schemas.openxmlformats.org/officeDocument/2006/relationships/hyperlink" Target="http://www.facebook.com/responsiveclassroom" TargetMode="External"/><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www.responsiveclassroom.org" TargetMode="External"/><Relationship Id="rId4" Type="http://schemas.openxmlformats.org/officeDocument/2006/relationships/hyperlink" Target="https://www.responsiveclassroom.org/product/first-six-weeks-of-school/" TargetMode="External"/><Relationship Id="rId9" Type="http://schemas.openxmlformats.org/officeDocument/2006/relationships/hyperlink" Target="http://www.responsiveclassroom.org/blog" TargetMode="External"/><Relationship Id="rId5" Type="http://schemas.openxmlformats.org/officeDocument/2006/relationships/hyperlink" Target="http://www.responsiveclassroom.org" TargetMode="External"/><Relationship Id="rId6" Type="http://schemas.openxmlformats.org/officeDocument/2006/relationships/hyperlink" Target="http://www.responsiveclassroom.org" TargetMode="External"/><Relationship Id="rId7" Type="http://schemas.openxmlformats.org/officeDocument/2006/relationships/hyperlink" Target="http://www.responsiveclassroom.org" TargetMode="External"/><Relationship Id="rId8" Type="http://schemas.openxmlformats.org/officeDocument/2006/relationships/hyperlink" Target="http://www.responsiveclassroom.org/blo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eduscol.education.fr/cid78875/guide-une-ecole-bienveillante-face-aux-situations-de-mal-etre-des-eleve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eduscol.education.fr/pid31433/creer-un-environnement-et-un-climat-propices-a-l-apprentissage.html?mode_player=1&amp;video=35672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youtube.com/watch?v=UNEk_mY-Cwo"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83" name="Shape 83"/>
        <p:cNvGrpSpPr/>
        <p:nvPr/>
      </p:nvGrpSpPr>
      <p:grpSpPr>
        <a:xfrm>
          <a:off x="0" y="0"/>
          <a:ext cx="0" cy="0"/>
          <a:chOff x="0" y="0"/>
          <a:chExt cx="0" cy="0"/>
        </a:xfrm>
      </p:grpSpPr>
      <p:sp>
        <p:nvSpPr>
          <p:cNvPr id="84" name="Shape 84"/>
          <p:cNvSpPr txBox="1"/>
          <p:nvPr>
            <p:ph type="ctrTitle"/>
          </p:nvPr>
        </p:nvSpPr>
        <p:spPr>
          <a:xfrm>
            <a:off x="576950" y="317426"/>
            <a:ext cx="7772400" cy="924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b="1" sz="4800"/>
          </a:p>
          <a:p>
            <a:pPr indent="0" lvl="0" marL="0">
              <a:spcBef>
                <a:spcPts val="0"/>
              </a:spcBef>
              <a:spcAft>
                <a:spcPts val="0"/>
              </a:spcAft>
              <a:buNone/>
            </a:pPr>
            <a:r>
              <a:rPr b="1" lang="en" sz="4800">
                <a:solidFill>
                  <a:srgbClr val="FFFFFF"/>
                </a:solidFill>
              </a:rPr>
              <a:t>Responsive Classroom</a:t>
            </a:r>
            <a:endParaRPr b="1" sz="4800">
              <a:solidFill>
                <a:srgbClr val="FFFFFF"/>
              </a:solidFill>
            </a:endParaRPr>
          </a:p>
          <a:p>
            <a:pPr indent="0" lvl="0" marL="0" rtl="0">
              <a:spcBef>
                <a:spcPts val="0"/>
              </a:spcBef>
              <a:spcAft>
                <a:spcPts val="0"/>
              </a:spcAft>
              <a:buNone/>
            </a:pPr>
            <a:r>
              <a:t/>
            </a:r>
            <a:endParaRPr sz="4800"/>
          </a:p>
        </p:txBody>
      </p:sp>
      <p:pic>
        <p:nvPicPr>
          <p:cNvPr id="85" name="Shape 85"/>
          <p:cNvPicPr preferRelativeResize="0"/>
          <p:nvPr/>
        </p:nvPicPr>
        <p:blipFill>
          <a:blip r:embed="rId3">
            <a:alphaModFix/>
          </a:blip>
          <a:stretch>
            <a:fillRect/>
          </a:stretch>
        </p:blipFill>
        <p:spPr>
          <a:xfrm>
            <a:off x="2243750" y="1590225"/>
            <a:ext cx="4656525" cy="30054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44" name="Shape 144"/>
        <p:cNvGrpSpPr/>
        <p:nvPr/>
      </p:nvGrpSpPr>
      <p:grpSpPr>
        <a:xfrm>
          <a:off x="0" y="0"/>
          <a:ext cx="0" cy="0"/>
          <a:chOff x="0" y="0"/>
          <a:chExt cx="0" cy="0"/>
        </a:xfrm>
      </p:grpSpPr>
      <p:sp>
        <p:nvSpPr>
          <p:cNvPr id="145" name="Shape 145"/>
          <p:cNvSpPr txBox="1"/>
          <p:nvPr>
            <p:ph idx="1" type="body"/>
          </p:nvPr>
        </p:nvSpPr>
        <p:spPr>
          <a:xfrm>
            <a:off x="0" y="0"/>
            <a:ext cx="9144000" cy="5143500"/>
          </a:xfrm>
          <a:prstGeom prst="rect">
            <a:avLst/>
          </a:prstGeom>
          <a:noFill/>
          <a:ln>
            <a:noFill/>
          </a:ln>
        </p:spPr>
        <p:txBody>
          <a:bodyPr anchorCtr="0" anchor="t" bIns="91425" lIns="91425" spcFirstLastPara="1" rIns="91425" wrap="square" tIns="91425">
            <a:noAutofit/>
          </a:bodyPr>
          <a:lstStyle/>
          <a:p>
            <a:pPr indent="0" lvl="0" marL="0" rtl="0">
              <a:lnSpc>
                <a:spcPct val="165600"/>
              </a:lnSpc>
              <a:spcBef>
                <a:spcPts val="0"/>
              </a:spcBef>
              <a:spcAft>
                <a:spcPts val="0"/>
              </a:spcAft>
              <a:buNone/>
            </a:pPr>
            <a:r>
              <a:rPr b="1" lang="en" sz="2400">
                <a:latin typeface="Arial"/>
                <a:ea typeface="Arial"/>
                <a:cs typeface="Arial"/>
                <a:sym typeface="Arial"/>
              </a:rPr>
              <a:t>→</a:t>
            </a:r>
            <a:r>
              <a:rPr b="1" lang="en" sz="1900">
                <a:latin typeface="Arial"/>
                <a:ea typeface="Arial"/>
                <a:cs typeface="Arial"/>
                <a:sym typeface="Arial"/>
              </a:rPr>
              <a:t> </a:t>
            </a:r>
            <a:r>
              <a:rPr b="1" lang="en" sz="2400">
                <a:solidFill>
                  <a:srgbClr val="A61C00"/>
                </a:solidFill>
                <a:latin typeface="Arial"/>
                <a:ea typeface="Arial"/>
                <a:cs typeface="Arial"/>
                <a:sym typeface="Arial"/>
              </a:rPr>
              <a:t>Adopter des rituels et des stratégies dans les 2 langues</a:t>
            </a:r>
            <a:endParaRPr sz="1700">
              <a:solidFill>
                <a:srgbClr val="A61C00"/>
              </a:solidFill>
              <a:latin typeface="Arial"/>
              <a:ea typeface="Arial"/>
              <a:cs typeface="Arial"/>
              <a:sym typeface="Arial"/>
            </a:endParaRPr>
          </a:p>
          <a:p>
            <a:pPr indent="0" lvl="0" marL="0" rtl="0">
              <a:lnSpc>
                <a:spcPct val="138000"/>
              </a:lnSpc>
              <a:spcBef>
                <a:spcPts val="1600"/>
              </a:spcBef>
              <a:spcAft>
                <a:spcPts val="0"/>
              </a:spcAft>
              <a:buNone/>
            </a:pPr>
            <a:r>
              <a:rPr lang="en" sz="3000">
                <a:solidFill>
                  <a:srgbClr val="FFFFFF"/>
                </a:solidFill>
                <a:latin typeface="Arial"/>
                <a:ea typeface="Arial"/>
                <a:cs typeface="Arial"/>
                <a:sym typeface="Arial"/>
              </a:rPr>
              <a:t>1- </a:t>
            </a:r>
            <a:r>
              <a:rPr lang="en" sz="2400">
                <a:latin typeface="Arial"/>
                <a:ea typeface="Arial"/>
                <a:cs typeface="Arial"/>
                <a:sym typeface="Arial"/>
              </a:rPr>
              <a:t>Toutes les classes sont équipées </a:t>
            </a:r>
            <a:endParaRPr sz="2400">
              <a:latin typeface="Arial"/>
              <a:ea typeface="Arial"/>
              <a:cs typeface="Arial"/>
              <a:sym typeface="Arial"/>
            </a:endParaRPr>
          </a:p>
          <a:p>
            <a:pPr indent="0" lvl="0" marL="0" rtl="0">
              <a:lnSpc>
                <a:spcPct val="138000"/>
              </a:lnSpc>
              <a:spcBef>
                <a:spcPts val="0"/>
              </a:spcBef>
              <a:spcAft>
                <a:spcPts val="0"/>
              </a:spcAft>
              <a:buNone/>
            </a:pPr>
            <a:r>
              <a:rPr lang="en" sz="2400">
                <a:latin typeface="Arial"/>
                <a:ea typeface="Arial"/>
                <a:cs typeface="Arial"/>
                <a:sym typeface="Arial"/>
              </a:rPr>
              <a:t>avec un carillon ou </a:t>
            </a:r>
            <a:r>
              <a:rPr b="1" lang="en" sz="2400">
                <a:latin typeface="Arial"/>
                <a:ea typeface="Arial"/>
                <a:cs typeface="Arial"/>
                <a:sym typeface="Arial"/>
              </a:rPr>
              <a:t>chime.</a:t>
            </a:r>
            <a:endParaRPr b="1" sz="2400">
              <a:latin typeface="Arial"/>
              <a:ea typeface="Arial"/>
              <a:cs typeface="Arial"/>
              <a:sym typeface="Arial"/>
            </a:endParaRPr>
          </a:p>
          <a:p>
            <a:pPr indent="0" lvl="0" marL="0" rtl="0">
              <a:lnSpc>
                <a:spcPct val="138000"/>
              </a:lnSpc>
              <a:spcBef>
                <a:spcPts val="0"/>
              </a:spcBef>
              <a:spcAft>
                <a:spcPts val="0"/>
              </a:spcAft>
              <a:buNone/>
            </a:pPr>
            <a:r>
              <a:t/>
            </a:r>
            <a:endParaRPr b="1" sz="1700">
              <a:latin typeface="Arial"/>
              <a:ea typeface="Arial"/>
              <a:cs typeface="Arial"/>
              <a:sym typeface="Arial"/>
            </a:endParaRPr>
          </a:p>
          <a:p>
            <a:pPr indent="0" lvl="0" marL="0" rtl="0">
              <a:lnSpc>
                <a:spcPct val="138000"/>
              </a:lnSpc>
              <a:spcBef>
                <a:spcPts val="0"/>
              </a:spcBef>
              <a:spcAft>
                <a:spcPts val="0"/>
              </a:spcAft>
              <a:buNone/>
            </a:pPr>
            <a:r>
              <a:t/>
            </a:r>
            <a:endParaRPr b="1" sz="1700">
              <a:latin typeface="Arial"/>
              <a:ea typeface="Arial"/>
              <a:cs typeface="Arial"/>
              <a:sym typeface="Arial"/>
            </a:endParaRPr>
          </a:p>
          <a:p>
            <a:pPr indent="0" lvl="0" marL="0" rtl="0">
              <a:lnSpc>
                <a:spcPct val="138000"/>
              </a:lnSpc>
              <a:spcBef>
                <a:spcPts val="0"/>
              </a:spcBef>
              <a:spcAft>
                <a:spcPts val="0"/>
              </a:spcAft>
              <a:buNone/>
            </a:pPr>
            <a:r>
              <a:rPr b="1" lang="en" sz="3000">
                <a:latin typeface="Arial"/>
                <a:ea typeface="Arial"/>
                <a:cs typeface="Arial"/>
                <a:sym typeface="Arial"/>
              </a:rPr>
              <a:t>        </a:t>
            </a:r>
            <a:r>
              <a:rPr b="1" lang="en" sz="3000">
                <a:latin typeface="Arial"/>
                <a:ea typeface="Arial"/>
                <a:cs typeface="Arial"/>
                <a:sym typeface="Arial"/>
              </a:rPr>
              <a:t>Un chime ou carillon</a:t>
            </a:r>
            <a:r>
              <a:rPr b="1" lang="en" sz="1700">
                <a:latin typeface="Arial"/>
                <a:ea typeface="Arial"/>
                <a:cs typeface="Arial"/>
                <a:sym typeface="Arial"/>
              </a:rPr>
              <a:t> →</a:t>
            </a:r>
            <a:endParaRPr b="1" sz="1700">
              <a:latin typeface="Arial"/>
              <a:ea typeface="Arial"/>
              <a:cs typeface="Arial"/>
              <a:sym typeface="Arial"/>
            </a:endParaRPr>
          </a:p>
          <a:p>
            <a:pPr indent="0" lvl="0" marL="0" rtl="0">
              <a:lnSpc>
                <a:spcPct val="138000"/>
              </a:lnSpc>
              <a:spcBef>
                <a:spcPts val="0"/>
              </a:spcBef>
              <a:spcAft>
                <a:spcPts val="0"/>
              </a:spcAft>
              <a:buNone/>
            </a:pPr>
            <a:r>
              <a:t/>
            </a:r>
            <a:endParaRPr b="1" sz="1700">
              <a:latin typeface="Arial"/>
              <a:ea typeface="Arial"/>
              <a:cs typeface="Arial"/>
              <a:sym typeface="Arial"/>
            </a:endParaRPr>
          </a:p>
          <a:p>
            <a:pPr indent="0" lvl="0" marL="0" rtl="0">
              <a:lnSpc>
                <a:spcPct val="138000"/>
              </a:lnSpc>
              <a:spcBef>
                <a:spcPts val="0"/>
              </a:spcBef>
              <a:spcAft>
                <a:spcPts val="0"/>
              </a:spcAft>
              <a:buNone/>
            </a:pPr>
            <a:r>
              <a:t/>
            </a:r>
            <a:endParaRPr b="1" sz="1700">
              <a:latin typeface="Arial"/>
              <a:ea typeface="Arial"/>
              <a:cs typeface="Arial"/>
              <a:sym typeface="Arial"/>
            </a:endParaRPr>
          </a:p>
          <a:p>
            <a:pPr indent="0" lvl="0" marL="0" rtl="0">
              <a:lnSpc>
                <a:spcPct val="138000"/>
              </a:lnSpc>
              <a:spcBef>
                <a:spcPts val="0"/>
              </a:spcBef>
              <a:spcAft>
                <a:spcPts val="0"/>
              </a:spcAft>
              <a:buNone/>
            </a:pPr>
            <a:r>
              <a:t/>
            </a:r>
            <a:endParaRPr b="1" sz="1700">
              <a:latin typeface="Arial"/>
              <a:ea typeface="Arial"/>
              <a:cs typeface="Arial"/>
              <a:sym typeface="Arial"/>
            </a:endParaRPr>
          </a:p>
          <a:p>
            <a:pPr indent="0" lvl="0" marL="0" rtl="0">
              <a:lnSpc>
                <a:spcPct val="138000"/>
              </a:lnSpc>
              <a:spcBef>
                <a:spcPts val="0"/>
              </a:spcBef>
              <a:spcAft>
                <a:spcPts val="0"/>
              </a:spcAft>
              <a:buNone/>
            </a:pPr>
            <a:r>
              <a:rPr lang="en" sz="3000">
                <a:solidFill>
                  <a:srgbClr val="FFFFFF"/>
                </a:solidFill>
                <a:latin typeface="Arial"/>
                <a:ea typeface="Arial"/>
                <a:cs typeface="Arial"/>
                <a:sym typeface="Arial"/>
              </a:rPr>
              <a:t>2- </a:t>
            </a:r>
            <a:r>
              <a:rPr lang="en" sz="2400">
                <a:latin typeface="Arial"/>
                <a:ea typeface="Arial"/>
                <a:cs typeface="Arial"/>
                <a:sym typeface="Arial"/>
              </a:rPr>
              <a:t>Débuter et clore chaque jour avec un cercle.</a:t>
            </a:r>
            <a:endParaRPr sz="2400">
              <a:latin typeface="Arial"/>
              <a:ea typeface="Arial"/>
              <a:cs typeface="Arial"/>
              <a:sym typeface="Arial"/>
            </a:endParaRPr>
          </a:p>
          <a:p>
            <a:pPr indent="0" lvl="0" marL="0" rtl="0">
              <a:lnSpc>
                <a:spcPct val="138000"/>
              </a:lnSpc>
              <a:spcBef>
                <a:spcPts val="0"/>
              </a:spcBef>
              <a:spcAft>
                <a:spcPts val="0"/>
              </a:spcAft>
              <a:buNone/>
            </a:pPr>
            <a:r>
              <a:t/>
            </a:r>
            <a:endParaRPr sz="1700">
              <a:latin typeface="Arial"/>
              <a:ea typeface="Arial"/>
              <a:cs typeface="Arial"/>
              <a:sym typeface="Arial"/>
            </a:endParaRPr>
          </a:p>
          <a:p>
            <a:pPr indent="0" lvl="0" marL="0" rtl="0">
              <a:lnSpc>
                <a:spcPct val="165600"/>
              </a:lnSpc>
              <a:spcBef>
                <a:spcPts val="0"/>
              </a:spcBef>
              <a:spcAft>
                <a:spcPts val="0"/>
              </a:spcAft>
              <a:buNone/>
            </a:pPr>
            <a:r>
              <a:t/>
            </a:r>
            <a:endParaRPr b="1" sz="1900">
              <a:solidFill>
                <a:srgbClr val="0B5394"/>
              </a:solidFill>
              <a:latin typeface="Arial"/>
              <a:ea typeface="Arial"/>
              <a:cs typeface="Arial"/>
              <a:sym typeface="Arial"/>
            </a:endParaRPr>
          </a:p>
          <a:p>
            <a:pPr indent="-139700" lvl="0" marL="342900" rtl="0">
              <a:spcBef>
                <a:spcPts val="1600"/>
              </a:spcBef>
              <a:spcAft>
                <a:spcPts val="0"/>
              </a:spcAft>
              <a:buNone/>
            </a:pPr>
            <a:r>
              <a:t/>
            </a:r>
            <a:endParaRPr sz="1900" u="sng">
              <a:solidFill>
                <a:srgbClr val="474747"/>
              </a:solidFill>
              <a:latin typeface="Arial"/>
              <a:ea typeface="Arial"/>
              <a:cs typeface="Arial"/>
              <a:sym typeface="Arial"/>
            </a:endParaRPr>
          </a:p>
          <a:p>
            <a:pPr indent="0" lvl="0" marL="0" rtl="0">
              <a:spcBef>
                <a:spcPts val="640"/>
              </a:spcBef>
              <a:spcAft>
                <a:spcPts val="0"/>
              </a:spcAft>
              <a:buNone/>
            </a:pPr>
            <a:r>
              <a:rPr b="1" lang="en" sz="1900">
                <a:solidFill>
                  <a:srgbClr val="474747"/>
                </a:solidFill>
                <a:latin typeface="Arial"/>
                <a:ea typeface="Arial"/>
                <a:cs typeface="Arial"/>
                <a:sym typeface="Arial"/>
              </a:rPr>
              <a:t>   </a:t>
            </a:r>
            <a:endParaRPr sz="1900">
              <a:solidFill>
                <a:srgbClr val="474747"/>
              </a:solidFill>
              <a:latin typeface="Arial"/>
              <a:ea typeface="Arial"/>
              <a:cs typeface="Arial"/>
              <a:sym typeface="Arial"/>
            </a:endParaRPr>
          </a:p>
        </p:txBody>
      </p:sp>
      <p:pic>
        <p:nvPicPr>
          <p:cNvPr id="146" name="Shape 146"/>
          <p:cNvPicPr preferRelativeResize="0"/>
          <p:nvPr/>
        </p:nvPicPr>
        <p:blipFill>
          <a:blip r:embed="rId3">
            <a:alphaModFix/>
          </a:blip>
          <a:stretch>
            <a:fillRect/>
          </a:stretch>
        </p:blipFill>
        <p:spPr>
          <a:xfrm>
            <a:off x="5241775" y="1464175"/>
            <a:ext cx="3177000" cy="2541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50" name="Shape 150"/>
        <p:cNvGrpSpPr/>
        <p:nvPr/>
      </p:nvGrpSpPr>
      <p:grpSpPr>
        <a:xfrm>
          <a:off x="0" y="0"/>
          <a:ext cx="0" cy="0"/>
          <a:chOff x="0" y="0"/>
          <a:chExt cx="0" cy="0"/>
        </a:xfrm>
      </p:grpSpPr>
      <p:sp>
        <p:nvSpPr>
          <p:cNvPr id="151" name="Shape 151"/>
          <p:cNvSpPr txBox="1"/>
          <p:nvPr>
            <p:ph idx="1" type="body"/>
          </p:nvPr>
        </p:nvSpPr>
        <p:spPr>
          <a:xfrm>
            <a:off x="0" y="0"/>
            <a:ext cx="9144000" cy="5050800"/>
          </a:xfrm>
          <a:prstGeom prst="rect">
            <a:avLst/>
          </a:prstGeom>
          <a:noFill/>
          <a:ln>
            <a:noFill/>
          </a:ln>
        </p:spPr>
        <p:txBody>
          <a:bodyPr anchorCtr="0" anchor="t" bIns="91425" lIns="91425" spcFirstLastPara="1" rIns="91425" wrap="square" tIns="91425">
            <a:noAutofit/>
          </a:bodyPr>
          <a:lstStyle/>
          <a:p>
            <a:pPr indent="0" lvl="0" marL="0" rtl="0">
              <a:lnSpc>
                <a:spcPct val="138000"/>
              </a:lnSpc>
              <a:spcBef>
                <a:spcPts val="0"/>
              </a:spcBef>
              <a:spcAft>
                <a:spcPts val="0"/>
              </a:spcAft>
              <a:buNone/>
            </a:pPr>
            <a:r>
              <a:t/>
            </a:r>
            <a:endParaRPr b="1" sz="2400">
              <a:latin typeface="Arial"/>
              <a:ea typeface="Arial"/>
              <a:cs typeface="Arial"/>
              <a:sym typeface="Arial"/>
            </a:endParaRPr>
          </a:p>
          <a:p>
            <a:pPr indent="0" lvl="0" marL="0" rtl="0">
              <a:lnSpc>
                <a:spcPct val="138000"/>
              </a:lnSpc>
              <a:spcBef>
                <a:spcPts val="0"/>
              </a:spcBef>
              <a:spcAft>
                <a:spcPts val="0"/>
              </a:spcAft>
              <a:buNone/>
            </a:pPr>
            <a:r>
              <a:rPr lang="en" sz="3000">
                <a:solidFill>
                  <a:srgbClr val="FFFFFF"/>
                </a:solidFill>
                <a:latin typeface="Arial"/>
                <a:ea typeface="Arial"/>
                <a:cs typeface="Arial"/>
                <a:sym typeface="Arial"/>
              </a:rPr>
              <a:t>3-</a:t>
            </a:r>
            <a:r>
              <a:rPr lang="en" sz="1700">
                <a:latin typeface="Arial"/>
                <a:ea typeface="Arial"/>
                <a:cs typeface="Arial"/>
                <a:sym typeface="Arial"/>
              </a:rPr>
              <a:t> </a:t>
            </a:r>
            <a:r>
              <a:rPr lang="en" sz="2400">
                <a:latin typeface="Arial"/>
                <a:ea typeface="Arial"/>
                <a:cs typeface="Arial"/>
                <a:sym typeface="Arial"/>
              </a:rPr>
              <a:t>Enseigner des compétences spécifiques </a:t>
            </a:r>
            <a:endParaRPr sz="2400">
              <a:latin typeface="Arial"/>
              <a:ea typeface="Arial"/>
              <a:cs typeface="Arial"/>
              <a:sym typeface="Arial"/>
            </a:endParaRPr>
          </a:p>
          <a:p>
            <a:pPr indent="0" lvl="0" marL="0" rtl="0">
              <a:lnSpc>
                <a:spcPct val="138000"/>
              </a:lnSpc>
              <a:spcBef>
                <a:spcPts val="0"/>
              </a:spcBef>
              <a:spcAft>
                <a:spcPts val="0"/>
              </a:spcAft>
              <a:buNone/>
            </a:pPr>
            <a:r>
              <a:rPr lang="en" sz="2400">
                <a:latin typeface="Arial"/>
                <a:ea typeface="Arial"/>
                <a:cs typeface="Arial"/>
                <a:sym typeface="Arial"/>
              </a:rPr>
              <a:t>et nécessaires pour mettre l’élève </a:t>
            </a:r>
            <a:endParaRPr sz="2400">
              <a:latin typeface="Arial"/>
              <a:ea typeface="Arial"/>
              <a:cs typeface="Arial"/>
              <a:sym typeface="Arial"/>
            </a:endParaRPr>
          </a:p>
          <a:p>
            <a:pPr indent="0" lvl="0" marL="0" rtl="0">
              <a:lnSpc>
                <a:spcPct val="138000"/>
              </a:lnSpc>
              <a:spcBef>
                <a:spcPts val="0"/>
              </a:spcBef>
              <a:spcAft>
                <a:spcPts val="0"/>
              </a:spcAft>
              <a:buNone/>
            </a:pPr>
            <a:r>
              <a:rPr lang="en" sz="2400">
                <a:latin typeface="Arial"/>
                <a:ea typeface="Arial"/>
                <a:cs typeface="Arial"/>
                <a:sym typeface="Arial"/>
              </a:rPr>
              <a:t>en position de réussite en utilisant une </a:t>
            </a:r>
            <a:endParaRPr sz="2400">
              <a:latin typeface="Arial"/>
              <a:ea typeface="Arial"/>
              <a:cs typeface="Arial"/>
              <a:sym typeface="Arial"/>
            </a:endParaRPr>
          </a:p>
          <a:p>
            <a:pPr indent="0" lvl="0" marL="0" rtl="0">
              <a:lnSpc>
                <a:spcPct val="138000"/>
              </a:lnSpc>
              <a:spcBef>
                <a:spcPts val="0"/>
              </a:spcBef>
              <a:spcAft>
                <a:spcPts val="0"/>
              </a:spcAft>
              <a:buNone/>
            </a:pPr>
            <a:r>
              <a:rPr lang="en" sz="2400">
                <a:latin typeface="Arial"/>
                <a:ea typeface="Arial"/>
                <a:cs typeface="Arial"/>
                <a:sym typeface="Arial"/>
              </a:rPr>
              <a:t>technique appelée </a:t>
            </a:r>
            <a:r>
              <a:rPr b="1" lang="en" sz="2400">
                <a:latin typeface="Arial"/>
                <a:ea typeface="Arial"/>
                <a:cs typeface="Arial"/>
                <a:sym typeface="Arial"/>
              </a:rPr>
              <a:t>Interactive Modeling.</a:t>
            </a:r>
            <a:endParaRPr b="1" sz="2400">
              <a:latin typeface="Arial"/>
              <a:ea typeface="Arial"/>
              <a:cs typeface="Arial"/>
              <a:sym typeface="Arial"/>
            </a:endParaRPr>
          </a:p>
          <a:p>
            <a:pPr indent="0" lvl="0" marL="0" rtl="0">
              <a:lnSpc>
                <a:spcPct val="138000"/>
              </a:lnSpc>
              <a:spcBef>
                <a:spcPts val="0"/>
              </a:spcBef>
              <a:spcAft>
                <a:spcPts val="0"/>
              </a:spcAft>
              <a:buNone/>
            </a:pPr>
            <a:r>
              <a:t/>
            </a:r>
            <a:endParaRPr b="1" sz="1700">
              <a:latin typeface="Arial"/>
              <a:ea typeface="Arial"/>
              <a:cs typeface="Arial"/>
              <a:sym typeface="Arial"/>
            </a:endParaRPr>
          </a:p>
          <a:p>
            <a:pPr indent="0" lvl="0" marL="0" rtl="0">
              <a:lnSpc>
                <a:spcPct val="138000"/>
              </a:lnSpc>
              <a:spcBef>
                <a:spcPts val="0"/>
              </a:spcBef>
              <a:spcAft>
                <a:spcPts val="0"/>
              </a:spcAft>
              <a:buNone/>
            </a:pPr>
            <a:r>
              <a:rPr lang="en" sz="3000">
                <a:solidFill>
                  <a:srgbClr val="FFFFFF"/>
                </a:solidFill>
                <a:latin typeface="Arial"/>
                <a:ea typeface="Arial"/>
                <a:cs typeface="Arial"/>
                <a:sym typeface="Arial"/>
              </a:rPr>
              <a:t>4- </a:t>
            </a:r>
            <a:r>
              <a:rPr lang="en" sz="2400">
                <a:latin typeface="Arial"/>
                <a:ea typeface="Arial"/>
                <a:cs typeface="Arial"/>
                <a:sym typeface="Arial"/>
              </a:rPr>
              <a:t>Gérer </a:t>
            </a:r>
            <a:r>
              <a:rPr b="1" lang="en" sz="2400">
                <a:latin typeface="Arial"/>
                <a:ea typeface="Arial"/>
                <a:cs typeface="Arial"/>
                <a:sym typeface="Arial"/>
              </a:rPr>
              <a:t>les erreurs d’une manière </a:t>
            </a:r>
            <a:endParaRPr b="1" sz="2400">
              <a:latin typeface="Arial"/>
              <a:ea typeface="Arial"/>
              <a:cs typeface="Arial"/>
              <a:sym typeface="Arial"/>
            </a:endParaRPr>
          </a:p>
          <a:p>
            <a:pPr indent="0" lvl="0" marL="0" rtl="0">
              <a:lnSpc>
                <a:spcPct val="138000"/>
              </a:lnSpc>
              <a:spcBef>
                <a:spcPts val="0"/>
              </a:spcBef>
              <a:spcAft>
                <a:spcPts val="0"/>
              </a:spcAft>
              <a:buNone/>
            </a:pPr>
            <a:r>
              <a:rPr b="1" lang="en" sz="2400">
                <a:latin typeface="Arial"/>
                <a:ea typeface="Arial"/>
                <a:cs typeface="Arial"/>
                <a:sym typeface="Arial"/>
              </a:rPr>
              <a:t>positive </a:t>
            </a:r>
            <a:r>
              <a:rPr lang="en" sz="2400">
                <a:latin typeface="Arial"/>
                <a:ea typeface="Arial"/>
                <a:cs typeface="Arial"/>
                <a:sym typeface="Arial"/>
              </a:rPr>
              <a:t>et utiliser un</a:t>
            </a:r>
            <a:r>
              <a:rPr b="1" lang="en" sz="2400">
                <a:latin typeface="Arial"/>
                <a:ea typeface="Arial"/>
                <a:cs typeface="Arial"/>
                <a:sym typeface="Arial"/>
              </a:rPr>
              <a:t> langage </a:t>
            </a:r>
            <a:endParaRPr b="1" sz="2400">
              <a:latin typeface="Arial"/>
              <a:ea typeface="Arial"/>
              <a:cs typeface="Arial"/>
              <a:sym typeface="Arial"/>
            </a:endParaRPr>
          </a:p>
          <a:p>
            <a:pPr indent="0" lvl="0" marL="0" rtl="0">
              <a:lnSpc>
                <a:spcPct val="138000"/>
              </a:lnSpc>
              <a:spcBef>
                <a:spcPts val="0"/>
              </a:spcBef>
              <a:spcAft>
                <a:spcPts val="0"/>
              </a:spcAft>
              <a:buNone/>
            </a:pPr>
            <a:r>
              <a:rPr b="1" lang="en" sz="2400">
                <a:latin typeface="Arial"/>
                <a:ea typeface="Arial"/>
                <a:cs typeface="Arial"/>
                <a:sym typeface="Arial"/>
              </a:rPr>
              <a:t>bienveillant</a:t>
            </a:r>
            <a:r>
              <a:rPr lang="en" sz="2400">
                <a:latin typeface="Arial"/>
                <a:ea typeface="Arial"/>
                <a:cs typeface="Arial"/>
                <a:sym typeface="Arial"/>
              </a:rPr>
              <a:t>.</a:t>
            </a:r>
            <a:endParaRPr sz="2400">
              <a:latin typeface="Arial"/>
              <a:ea typeface="Arial"/>
              <a:cs typeface="Arial"/>
              <a:sym typeface="Arial"/>
            </a:endParaRPr>
          </a:p>
          <a:p>
            <a:pPr indent="0" lvl="0" marL="0" rtl="0">
              <a:lnSpc>
                <a:spcPct val="138000"/>
              </a:lnSpc>
              <a:spcBef>
                <a:spcPts val="0"/>
              </a:spcBef>
              <a:spcAft>
                <a:spcPts val="0"/>
              </a:spcAft>
              <a:buNone/>
            </a:pPr>
            <a:r>
              <a:t/>
            </a:r>
            <a:endParaRPr sz="1700">
              <a:latin typeface="Arial"/>
              <a:ea typeface="Arial"/>
              <a:cs typeface="Arial"/>
              <a:sym typeface="Arial"/>
            </a:endParaRPr>
          </a:p>
          <a:p>
            <a:pPr indent="0" lvl="0" marL="0" rtl="0">
              <a:lnSpc>
                <a:spcPct val="165600"/>
              </a:lnSpc>
              <a:spcBef>
                <a:spcPts val="0"/>
              </a:spcBef>
              <a:spcAft>
                <a:spcPts val="0"/>
              </a:spcAft>
              <a:buNone/>
            </a:pPr>
            <a:r>
              <a:t/>
            </a:r>
            <a:endParaRPr b="1" sz="1900">
              <a:solidFill>
                <a:srgbClr val="0B5394"/>
              </a:solidFill>
              <a:latin typeface="Arial"/>
              <a:ea typeface="Arial"/>
              <a:cs typeface="Arial"/>
              <a:sym typeface="Arial"/>
            </a:endParaRPr>
          </a:p>
          <a:p>
            <a:pPr indent="-139700" lvl="0" marL="342900" rtl="0">
              <a:spcBef>
                <a:spcPts val="1600"/>
              </a:spcBef>
              <a:spcAft>
                <a:spcPts val="0"/>
              </a:spcAft>
              <a:buNone/>
            </a:pPr>
            <a:r>
              <a:t/>
            </a:r>
            <a:endParaRPr sz="1900" u="sng">
              <a:solidFill>
                <a:srgbClr val="474747"/>
              </a:solidFill>
              <a:latin typeface="Arial"/>
              <a:ea typeface="Arial"/>
              <a:cs typeface="Arial"/>
              <a:sym typeface="Arial"/>
            </a:endParaRPr>
          </a:p>
          <a:p>
            <a:pPr indent="0" lvl="0" marL="0" rtl="0">
              <a:spcBef>
                <a:spcPts val="640"/>
              </a:spcBef>
              <a:spcAft>
                <a:spcPts val="0"/>
              </a:spcAft>
              <a:buNone/>
            </a:pPr>
            <a:r>
              <a:rPr b="1" lang="en" sz="1900">
                <a:solidFill>
                  <a:srgbClr val="474747"/>
                </a:solidFill>
                <a:latin typeface="Arial"/>
                <a:ea typeface="Arial"/>
                <a:cs typeface="Arial"/>
                <a:sym typeface="Arial"/>
              </a:rPr>
              <a:t>   </a:t>
            </a:r>
            <a:endParaRPr sz="1900">
              <a:solidFill>
                <a:srgbClr val="474747"/>
              </a:solidFill>
              <a:latin typeface="Arial"/>
              <a:ea typeface="Arial"/>
              <a:cs typeface="Arial"/>
              <a:sym typeface="Arial"/>
            </a:endParaRPr>
          </a:p>
        </p:txBody>
      </p:sp>
      <p:pic>
        <p:nvPicPr>
          <p:cNvPr id="152" name="Shape 152"/>
          <p:cNvPicPr preferRelativeResize="0"/>
          <p:nvPr/>
        </p:nvPicPr>
        <p:blipFill>
          <a:blip r:embed="rId3">
            <a:alphaModFix/>
          </a:blip>
          <a:stretch>
            <a:fillRect/>
          </a:stretch>
        </p:blipFill>
        <p:spPr>
          <a:xfrm>
            <a:off x="6002900" y="1004912"/>
            <a:ext cx="2957850" cy="39405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56" name="Shape 156"/>
        <p:cNvGrpSpPr/>
        <p:nvPr/>
      </p:nvGrpSpPr>
      <p:grpSpPr>
        <a:xfrm>
          <a:off x="0" y="0"/>
          <a:ext cx="0" cy="0"/>
          <a:chOff x="0" y="0"/>
          <a:chExt cx="0" cy="0"/>
        </a:xfrm>
      </p:grpSpPr>
      <p:sp>
        <p:nvSpPr>
          <p:cNvPr id="157" name="Shape 157"/>
          <p:cNvSpPr txBox="1"/>
          <p:nvPr>
            <p:ph idx="1" type="body"/>
          </p:nvPr>
        </p:nvSpPr>
        <p:spPr>
          <a:xfrm>
            <a:off x="0" y="0"/>
            <a:ext cx="9144000" cy="5050800"/>
          </a:xfrm>
          <a:prstGeom prst="rect">
            <a:avLst/>
          </a:prstGeom>
          <a:noFill/>
          <a:ln>
            <a:noFill/>
          </a:ln>
        </p:spPr>
        <p:txBody>
          <a:bodyPr anchorCtr="0" anchor="t" bIns="91425" lIns="91425" spcFirstLastPara="1" rIns="91425" wrap="square" tIns="91425">
            <a:noAutofit/>
          </a:bodyPr>
          <a:lstStyle/>
          <a:p>
            <a:pPr indent="0" lvl="0" marL="0" rtl="0">
              <a:lnSpc>
                <a:spcPct val="138000"/>
              </a:lnSpc>
              <a:spcBef>
                <a:spcPts val="0"/>
              </a:spcBef>
              <a:spcAft>
                <a:spcPts val="0"/>
              </a:spcAft>
              <a:buNone/>
            </a:pPr>
            <a:r>
              <a:t/>
            </a:r>
            <a:endParaRPr sz="1800">
              <a:latin typeface="Arial"/>
              <a:ea typeface="Arial"/>
              <a:cs typeface="Arial"/>
              <a:sym typeface="Arial"/>
            </a:endParaRPr>
          </a:p>
          <a:p>
            <a:pPr indent="0" lvl="0" marL="0" rtl="0">
              <a:lnSpc>
                <a:spcPct val="138000"/>
              </a:lnSpc>
              <a:spcBef>
                <a:spcPts val="0"/>
              </a:spcBef>
              <a:spcAft>
                <a:spcPts val="0"/>
              </a:spcAft>
              <a:buNone/>
            </a:pPr>
            <a:r>
              <a:rPr lang="en" sz="1800">
                <a:latin typeface="Arial"/>
                <a:ea typeface="Arial"/>
                <a:cs typeface="Arial"/>
                <a:sym typeface="Arial"/>
              </a:rPr>
              <a:t>FLOW OF THE DAY = RYTHME SCOLAIRE</a:t>
            </a:r>
            <a:endParaRPr sz="1800">
              <a:latin typeface="Arial"/>
              <a:ea typeface="Arial"/>
              <a:cs typeface="Arial"/>
              <a:sym typeface="Arial"/>
            </a:endParaRPr>
          </a:p>
          <a:p>
            <a:pPr indent="0" lvl="0" marL="0" rtl="0">
              <a:lnSpc>
                <a:spcPct val="138000"/>
              </a:lnSpc>
              <a:spcBef>
                <a:spcPts val="0"/>
              </a:spcBef>
              <a:spcAft>
                <a:spcPts val="0"/>
              </a:spcAft>
              <a:buClr>
                <a:schemeClr val="dk1"/>
              </a:buClr>
              <a:buSzPts val="1100"/>
              <a:buFont typeface="Arial"/>
              <a:buNone/>
            </a:pPr>
            <a:r>
              <a:t/>
            </a:r>
            <a:endParaRPr sz="1800">
              <a:latin typeface="Arial"/>
              <a:ea typeface="Arial"/>
              <a:cs typeface="Arial"/>
              <a:sym typeface="Arial"/>
            </a:endParaRPr>
          </a:p>
          <a:p>
            <a:pPr indent="0" lvl="0" marL="0" rtl="0">
              <a:lnSpc>
                <a:spcPct val="138000"/>
              </a:lnSpc>
              <a:spcBef>
                <a:spcPts val="0"/>
              </a:spcBef>
              <a:spcAft>
                <a:spcPts val="0"/>
              </a:spcAft>
              <a:buNone/>
            </a:pPr>
            <a:r>
              <a:rPr lang="en" sz="3000">
                <a:solidFill>
                  <a:srgbClr val="FFFFFF"/>
                </a:solidFill>
                <a:latin typeface="Arial"/>
                <a:ea typeface="Arial"/>
                <a:cs typeface="Arial"/>
                <a:sym typeface="Arial"/>
              </a:rPr>
              <a:t>5-</a:t>
            </a:r>
            <a:r>
              <a:rPr lang="en" sz="1700">
                <a:latin typeface="Arial"/>
                <a:ea typeface="Arial"/>
                <a:cs typeface="Arial"/>
                <a:sym typeface="Arial"/>
              </a:rPr>
              <a:t> </a:t>
            </a:r>
            <a:r>
              <a:rPr lang="en" sz="2400">
                <a:latin typeface="Arial"/>
                <a:ea typeface="Arial"/>
                <a:cs typeface="Arial"/>
                <a:sym typeface="Arial"/>
              </a:rPr>
              <a:t>Ponctuer la journée avec (au moins)</a:t>
            </a:r>
            <a:endParaRPr sz="2400">
              <a:latin typeface="Arial"/>
              <a:ea typeface="Arial"/>
              <a:cs typeface="Arial"/>
              <a:sym typeface="Arial"/>
            </a:endParaRPr>
          </a:p>
          <a:p>
            <a:pPr indent="0" lvl="0" marL="0" rtl="0">
              <a:lnSpc>
                <a:spcPct val="138000"/>
              </a:lnSpc>
              <a:spcBef>
                <a:spcPts val="0"/>
              </a:spcBef>
              <a:spcAft>
                <a:spcPts val="0"/>
              </a:spcAft>
              <a:buNone/>
            </a:pPr>
            <a:r>
              <a:rPr lang="en" sz="2400">
                <a:latin typeface="Arial"/>
                <a:ea typeface="Arial"/>
                <a:cs typeface="Arial"/>
                <a:sym typeface="Arial"/>
              </a:rPr>
              <a:t>un temps calme et un </a:t>
            </a:r>
            <a:r>
              <a:rPr lang="en" sz="2400" u="sng">
                <a:solidFill>
                  <a:schemeClr val="hlink"/>
                </a:solidFill>
                <a:latin typeface="Arial"/>
                <a:ea typeface="Arial"/>
                <a:cs typeface="Arial"/>
                <a:sym typeface="Arial"/>
                <a:hlinkClick r:id="rId3"/>
              </a:rPr>
              <a:t>energizer</a:t>
            </a:r>
            <a:r>
              <a:rPr lang="en" sz="2400">
                <a:latin typeface="Arial"/>
                <a:ea typeface="Arial"/>
                <a:cs typeface="Arial"/>
                <a:sym typeface="Arial"/>
              </a:rPr>
              <a:t> </a:t>
            </a:r>
            <a:endParaRPr sz="2400">
              <a:latin typeface="Arial"/>
              <a:ea typeface="Arial"/>
              <a:cs typeface="Arial"/>
              <a:sym typeface="Arial"/>
            </a:endParaRPr>
          </a:p>
          <a:p>
            <a:pPr indent="0" lvl="0" marL="0" rtl="0">
              <a:lnSpc>
                <a:spcPct val="138000"/>
              </a:lnSpc>
              <a:spcBef>
                <a:spcPts val="0"/>
              </a:spcBef>
              <a:spcAft>
                <a:spcPts val="0"/>
              </a:spcAft>
              <a:buNone/>
            </a:pPr>
            <a:r>
              <a:t/>
            </a:r>
            <a:endParaRPr b="1" sz="1800">
              <a:latin typeface="Arial"/>
              <a:ea typeface="Arial"/>
              <a:cs typeface="Arial"/>
              <a:sym typeface="Arial"/>
            </a:endParaRPr>
          </a:p>
          <a:p>
            <a:pPr indent="0" lvl="0" marL="0" rtl="0">
              <a:lnSpc>
                <a:spcPct val="138000"/>
              </a:lnSpc>
              <a:spcBef>
                <a:spcPts val="0"/>
              </a:spcBef>
              <a:spcAft>
                <a:spcPts val="0"/>
              </a:spcAft>
              <a:buNone/>
            </a:pPr>
            <a:r>
              <a:t/>
            </a:r>
            <a:endParaRPr b="1" sz="1700">
              <a:latin typeface="Arial"/>
              <a:ea typeface="Arial"/>
              <a:cs typeface="Arial"/>
              <a:sym typeface="Arial"/>
            </a:endParaRPr>
          </a:p>
          <a:p>
            <a:pPr indent="0" lvl="0" marL="0" rtl="0">
              <a:lnSpc>
                <a:spcPct val="138000"/>
              </a:lnSpc>
              <a:spcBef>
                <a:spcPts val="0"/>
              </a:spcBef>
              <a:spcAft>
                <a:spcPts val="0"/>
              </a:spcAft>
              <a:buNone/>
            </a:pPr>
            <a:r>
              <a:rPr lang="en" sz="3000">
                <a:solidFill>
                  <a:srgbClr val="FFFFFF"/>
                </a:solidFill>
                <a:latin typeface="Arial"/>
                <a:ea typeface="Arial"/>
                <a:cs typeface="Arial"/>
                <a:sym typeface="Arial"/>
              </a:rPr>
              <a:t>6</a:t>
            </a:r>
            <a:r>
              <a:rPr lang="en" sz="3000">
                <a:solidFill>
                  <a:srgbClr val="FFFFFF"/>
                </a:solidFill>
                <a:latin typeface="Arial"/>
                <a:ea typeface="Arial"/>
                <a:cs typeface="Arial"/>
                <a:sym typeface="Arial"/>
              </a:rPr>
              <a:t>- </a:t>
            </a:r>
            <a:r>
              <a:rPr lang="en" sz="2400">
                <a:latin typeface="Arial"/>
                <a:ea typeface="Arial"/>
                <a:cs typeface="Arial"/>
                <a:sym typeface="Arial"/>
              </a:rPr>
              <a:t>Etablir un cadre positif</a:t>
            </a:r>
            <a:endParaRPr sz="2400">
              <a:latin typeface="Arial"/>
              <a:ea typeface="Arial"/>
              <a:cs typeface="Arial"/>
              <a:sym typeface="Arial"/>
            </a:endParaRPr>
          </a:p>
          <a:p>
            <a:pPr indent="0" lvl="0" marL="0" rtl="0">
              <a:lnSpc>
                <a:spcPct val="138000"/>
              </a:lnSpc>
              <a:spcBef>
                <a:spcPts val="0"/>
              </a:spcBef>
              <a:spcAft>
                <a:spcPts val="0"/>
              </a:spcAft>
              <a:buNone/>
            </a:pPr>
            <a:r>
              <a:rPr lang="en" sz="2400">
                <a:latin typeface="Arial"/>
                <a:ea typeface="Arial"/>
                <a:cs typeface="Arial"/>
                <a:sym typeface="Arial"/>
              </a:rPr>
              <a:t>pour la discipline et aussi collaborer </a:t>
            </a:r>
            <a:endParaRPr sz="2400">
              <a:latin typeface="Arial"/>
              <a:ea typeface="Arial"/>
              <a:cs typeface="Arial"/>
              <a:sym typeface="Arial"/>
            </a:endParaRPr>
          </a:p>
          <a:p>
            <a:pPr indent="0" lvl="0" marL="0" rtl="0">
              <a:lnSpc>
                <a:spcPct val="138000"/>
              </a:lnSpc>
              <a:spcBef>
                <a:spcPts val="0"/>
              </a:spcBef>
              <a:spcAft>
                <a:spcPts val="0"/>
              </a:spcAft>
              <a:buNone/>
            </a:pPr>
            <a:r>
              <a:rPr lang="en" sz="2400">
                <a:latin typeface="Arial"/>
                <a:ea typeface="Arial"/>
                <a:cs typeface="Arial"/>
                <a:sym typeface="Arial"/>
              </a:rPr>
              <a:t>avec les familles.</a:t>
            </a:r>
            <a:endParaRPr sz="2400">
              <a:latin typeface="Arial"/>
              <a:ea typeface="Arial"/>
              <a:cs typeface="Arial"/>
              <a:sym typeface="Arial"/>
            </a:endParaRPr>
          </a:p>
          <a:p>
            <a:pPr indent="0" lvl="0" marL="0" rtl="0">
              <a:lnSpc>
                <a:spcPct val="138000"/>
              </a:lnSpc>
              <a:spcBef>
                <a:spcPts val="0"/>
              </a:spcBef>
              <a:spcAft>
                <a:spcPts val="0"/>
              </a:spcAft>
              <a:buNone/>
            </a:pPr>
            <a:r>
              <a:t/>
            </a:r>
            <a:endParaRPr sz="1700">
              <a:latin typeface="Arial"/>
              <a:ea typeface="Arial"/>
              <a:cs typeface="Arial"/>
              <a:sym typeface="Arial"/>
            </a:endParaRPr>
          </a:p>
          <a:p>
            <a:pPr indent="0" lvl="0" marL="0" rtl="0">
              <a:lnSpc>
                <a:spcPct val="138000"/>
              </a:lnSpc>
              <a:spcBef>
                <a:spcPts val="0"/>
              </a:spcBef>
              <a:spcAft>
                <a:spcPts val="0"/>
              </a:spcAft>
              <a:buNone/>
            </a:pPr>
            <a:r>
              <a:t/>
            </a:r>
            <a:endParaRPr sz="1700">
              <a:latin typeface="Arial"/>
              <a:ea typeface="Arial"/>
              <a:cs typeface="Arial"/>
              <a:sym typeface="Arial"/>
            </a:endParaRPr>
          </a:p>
          <a:p>
            <a:pPr indent="0" lvl="0" marL="0" rtl="0">
              <a:lnSpc>
                <a:spcPct val="165600"/>
              </a:lnSpc>
              <a:spcBef>
                <a:spcPts val="0"/>
              </a:spcBef>
              <a:spcAft>
                <a:spcPts val="0"/>
              </a:spcAft>
              <a:buNone/>
            </a:pPr>
            <a:r>
              <a:t/>
            </a:r>
            <a:endParaRPr b="1" sz="1900">
              <a:solidFill>
                <a:srgbClr val="0B5394"/>
              </a:solidFill>
              <a:latin typeface="Arial"/>
              <a:ea typeface="Arial"/>
              <a:cs typeface="Arial"/>
              <a:sym typeface="Arial"/>
            </a:endParaRPr>
          </a:p>
          <a:p>
            <a:pPr indent="-139700" lvl="0" marL="342900" rtl="0">
              <a:spcBef>
                <a:spcPts val="1600"/>
              </a:spcBef>
              <a:spcAft>
                <a:spcPts val="0"/>
              </a:spcAft>
              <a:buNone/>
            </a:pPr>
            <a:r>
              <a:t/>
            </a:r>
            <a:endParaRPr sz="1900" u="sng">
              <a:solidFill>
                <a:srgbClr val="474747"/>
              </a:solidFill>
              <a:latin typeface="Arial"/>
              <a:ea typeface="Arial"/>
              <a:cs typeface="Arial"/>
              <a:sym typeface="Arial"/>
            </a:endParaRPr>
          </a:p>
          <a:p>
            <a:pPr indent="0" lvl="0" marL="0" rtl="0">
              <a:spcBef>
                <a:spcPts val="640"/>
              </a:spcBef>
              <a:spcAft>
                <a:spcPts val="0"/>
              </a:spcAft>
              <a:buNone/>
            </a:pPr>
            <a:r>
              <a:rPr b="1" lang="en" sz="1900">
                <a:solidFill>
                  <a:srgbClr val="474747"/>
                </a:solidFill>
                <a:latin typeface="Arial"/>
                <a:ea typeface="Arial"/>
                <a:cs typeface="Arial"/>
                <a:sym typeface="Arial"/>
              </a:rPr>
              <a:t>   </a:t>
            </a:r>
            <a:endParaRPr sz="1900">
              <a:solidFill>
                <a:srgbClr val="474747"/>
              </a:solidFill>
              <a:latin typeface="Arial"/>
              <a:ea typeface="Arial"/>
              <a:cs typeface="Arial"/>
              <a:sym typeface="Arial"/>
            </a:endParaRPr>
          </a:p>
        </p:txBody>
      </p:sp>
      <p:pic>
        <p:nvPicPr>
          <p:cNvPr id="158" name="Shape 158"/>
          <p:cNvPicPr preferRelativeResize="0"/>
          <p:nvPr/>
        </p:nvPicPr>
        <p:blipFill>
          <a:blip r:embed="rId4">
            <a:alphaModFix/>
          </a:blip>
          <a:stretch>
            <a:fillRect/>
          </a:stretch>
        </p:blipFill>
        <p:spPr>
          <a:xfrm>
            <a:off x="5604800" y="222325"/>
            <a:ext cx="3383724" cy="45116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62" name="Shape 162"/>
        <p:cNvGrpSpPr/>
        <p:nvPr/>
      </p:nvGrpSpPr>
      <p:grpSpPr>
        <a:xfrm>
          <a:off x="0" y="0"/>
          <a:ext cx="0" cy="0"/>
          <a:chOff x="0" y="0"/>
          <a:chExt cx="0" cy="0"/>
        </a:xfrm>
      </p:grpSpPr>
      <p:sp>
        <p:nvSpPr>
          <p:cNvPr id="163" name="Shape 163"/>
          <p:cNvSpPr txBox="1"/>
          <p:nvPr>
            <p:ph idx="1" type="body"/>
          </p:nvPr>
        </p:nvSpPr>
        <p:spPr>
          <a:xfrm>
            <a:off x="0" y="0"/>
            <a:ext cx="9144000" cy="5050800"/>
          </a:xfrm>
          <a:prstGeom prst="rect">
            <a:avLst/>
          </a:prstGeom>
          <a:noFill/>
          <a:ln>
            <a:noFill/>
          </a:ln>
        </p:spPr>
        <p:txBody>
          <a:bodyPr anchorCtr="0" anchor="t" bIns="91425" lIns="91425" spcFirstLastPara="1" rIns="91425" wrap="square" tIns="91425">
            <a:noAutofit/>
          </a:bodyPr>
          <a:lstStyle/>
          <a:p>
            <a:pPr indent="0" lvl="0" marL="0" rtl="0">
              <a:lnSpc>
                <a:spcPct val="138000"/>
              </a:lnSpc>
              <a:spcBef>
                <a:spcPts val="0"/>
              </a:spcBef>
              <a:spcAft>
                <a:spcPts val="0"/>
              </a:spcAft>
              <a:buNone/>
            </a:pPr>
            <a:r>
              <a:t/>
            </a:r>
            <a:endParaRPr b="1" sz="2400">
              <a:latin typeface="Arial"/>
              <a:ea typeface="Arial"/>
              <a:cs typeface="Arial"/>
              <a:sym typeface="Arial"/>
            </a:endParaRPr>
          </a:p>
          <a:p>
            <a:pPr indent="0" lvl="0" marL="0" rtl="0">
              <a:lnSpc>
                <a:spcPct val="138000"/>
              </a:lnSpc>
              <a:spcBef>
                <a:spcPts val="0"/>
              </a:spcBef>
              <a:spcAft>
                <a:spcPts val="0"/>
              </a:spcAft>
              <a:buNone/>
            </a:pPr>
            <a:r>
              <a:t/>
            </a:r>
            <a:endParaRPr b="1" sz="2400">
              <a:latin typeface="Arial"/>
              <a:ea typeface="Arial"/>
              <a:cs typeface="Arial"/>
              <a:sym typeface="Arial"/>
            </a:endParaRPr>
          </a:p>
          <a:p>
            <a:pPr indent="0" lvl="0" marL="0" rtl="0">
              <a:lnSpc>
                <a:spcPct val="138000"/>
              </a:lnSpc>
              <a:spcBef>
                <a:spcPts val="0"/>
              </a:spcBef>
              <a:spcAft>
                <a:spcPts val="0"/>
              </a:spcAft>
              <a:buNone/>
            </a:pPr>
            <a:r>
              <a:rPr lang="en" sz="3000">
                <a:solidFill>
                  <a:srgbClr val="FFFFFF"/>
                </a:solidFill>
                <a:latin typeface="Arial"/>
                <a:ea typeface="Arial"/>
                <a:cs typeface="Arial"/>
                <a:sym typeface="Arial"/>
              </a:rPr>
              <a:t>7</a:t>
            </a:r>
            <a:r>
              <a:rPr lang="en" sz="3000">
                <a:solidFill>
                  <a:srgbClr val="FFFFFF"/>
                </a:solidFill>
                <a:latin typeface="Arial"/>
                <a:ea typeface="Arial"/>
                <a:cs typeface="Arial"/>
                <a:sym typeface="Arial"/>
              </a:rPr>
              <a:t>-</a:t>
            </a:r>
            <a:r>
              <a:rPr lang="en" sz="1700">
                <a:latin typeface="Arial"/>
                <a:ea typeface="Arial"/>
                <a:cs typeface="Arial"/>
                <a:sym typeface="Arial"/>
              </a:rPr>
              <a:t> </a:t>
            </a:r>
            <a:r>
              <a:rPr lang="en" sz="2400">
                <a:latin typeface="Arial"/>
                <a:ea typeface="Arial"/>
                <a:cs typeface="Arial"/>
                <a:sym typeface="Arial"/>
              </a:rPr>
              <a:t>Utiliser des stratégies pour développer </a:t>
            </a:r>
            <a:endParaRPr sz="2400">
              <a:latin typeface="Arial"/>
              <a:ea typeface="Arial"/>
              <a:cs typeface="Arial"/>
              <a:sym typeface="Arial"/>
            </a:endParaRPr>
          </a:p>
          <a:p>
            <a:pPr indent="0" lvl="0" marL="0" rtl="0">
              <a:lnSpc>
                <a:spcPct val="138000"/>
              </a:lnSpc>
              <a:spcBef>
                <a:spcPts val="0"/>
              </a:spcBef>
              <a:spcAft>
                <a:spcPts val="0"/>
              </a:spcAft>
              <a:buNone/>
            </a:pPr>
            <a:r>
              <a:rPr lang="en" sz="2400">
                <a:latin typeface="Arial"/>
                <a:ea typeface="Arial"/>
                <a:cs typeface="Arial"/>
                <a:sym typeface="Arial"/>
              </a:rPr>
              <a:t>le </a:t>
            </a:r>
            <a:r>
              <a:rPr b="1" lang="en" sz="2400">
                <a:latin typeface="Arial"/>
                <a:ea typeface="Arial"/>
                <a:cs typeface="Arial"/>
                <a:sym typeface="Arial"/>
              </a:rPr>
              <a:t>désir d’apprendre</a:t>
            </a:r>
            <a:r>
              <a:rPr lang="en" sz="2400">
                <a:latin typeface="Arial"/>
                <a:ea typeface="Arial"/>
                <a:cs typeface="Arial"/>
                <a:sym typeface="Arial"/>
              </a:rPr>
              <a:t>.</a:t>
            </a:r>
            <a:endParaRPr sz="2400">
              <a:latin typeface="Arial"/>
              <a:ea typeface="Arial"/>
              <a:cs typeface="Arial"/>
              <a:sym typeface="Arial"/>
            </a:endParaRPr>
          </a:p>
          <a:p>
            <a:pPr indent="0" lvl="0" marL="0" rtl="0">
              <a:lnSpc>
                <a:spcPct val="138000"/>
              </a:lnSpc>
              <a:spcBef>
                <a:spcPts val="0"/>
              </a:spcBef>
              <a:spcAft>
                <a:spcPts val="0"/>
              </a:spcAft>
              <a:buNone/>
            </a:pPr>
            <a:r>
              <a:t/>
            </a:r>
            <a:endParaRPr b="1" sz="1700">
              <a:latin typeface="Arial"/>
              <a:ea typeface="Arial"/>
              <a:cs typeface="Arial"/>
              <a:sym typeface="Arial"/>
            </a:endParaRPr>
          </a:p>
          <a:p>
            <a:pPr indent="0" lvl="0" marL="0" rtl="0">
              <a:lnSpc>
                <a:spcPct val="138000"/>
              </a:lnSpc>
              <a:spcBef>
                <a:spcPts val="0"/>
              </a:spcBef>
              <a:spcAft>
                <a:spcPts val="0"/>
              </a:spcAft>
              <a:buNone/>
            </a:pPr>
            <a:r>
              <a:rPr lang="en" sz="3000">
                <a:solidFill>
                  <a:srgbClr val="FFFFFF"/>
                </a:solidFill>
                <a:latin typeface="Arial"/>
                <a:ea typeface="Arial"/>
                <a:cs typeface="Arial"/>
                <a:sym typeface="Arial"/>
              </a:rPr>
              <a:t>8</a:t>
            </a:r>
            <a:r>
              <a:rPr lang="en" sz="3000">
                <a:solidFill>
                  <a:srgbClr val="FFFFFF"/>
                </a:solidFill>
                <a:latin typeface="Arial"/>
                <a:ea typeface="Arial"/>
                <a:cs typeface="Arial"/>
                <a:sym typeface="Arial"/>
              </a:rPr>
              <a:t>- </a:t>
            </a:r>
            <a:r>
              <a:rPr lang="en" sz="2400">
                <a:latin typeface="Arial"/>
                <a:ea typeface="Arial"/>
                <a:cs typeface="Arial"/>
                <a:sym typeface="Arial"/>
              </a:rPr>
              <a:t>Donner du temps aux élèves </a:t>
            </a:r>
            <a:endParaRPr sz="2400">
              <a:latin typeface="Arial"/>
              <a:ea typeface="Arial"/>
              <a:cs typeface="Arial"/>
              <a:sym typeface="Arial"/>
            </a:endParaRPr>
          </a:p>
          <a:p>
            <a:pPr indent="0" lvl="0" marL="0" rtl="0">
              <a:lnSpc>
                <a:spcPct val="138000"/>
              </a:lnSpc>
              <a:spcBef>
                <a:spcPts val="0"/>
              </a:spcBef>
              <a:spcAft>
                <a:spcPts val="0"/>
              </a:spcAft>
              <a:buNone/>
            </a:pPr>
            <a:r>
              <a:rPr lang="en" sz="2400">
                <a:latin typeface="Arial"/>
                <a:ea typeface="Arial"/>
                <a:cs typeface="Arial"/>
                <a:sym typeface="Arial"/>
              </a:rPr>
              <a:t>pour </a:t>
            </a:r>
            <a:r>
              <a:rPr b="1" lang="en" sz="2400">
                <a:latin typeface="Arial"/>
                <a:ea typeface="Arial"/>
                <a:cs typeface="Arial"/>
                <a:sym typeface="Arial"/>
              </a:rPr>
              <a:t>réfléchir</a:t>
            </a:r>
            <a:r>
              <a:rPr lang="en" sz="2400">
                <a:latin typeface="Arial"/>
                <a:ea typeface="Arial"/>
                <a:cs typeface="Arial"/>
                <a:sym typeface="Arial"/>
              </a:rPr>
              <a:t> à leurs propres </a:t>
            </a:r>
            <a:endParaRPr sz="2400">
              <a:latin typeface="Arial"/>
              <a:ea typeface="Arial"/>
              <a:cs typeface="Arial"/>
              <a:sym typeface="Arial"/>
            </a:endParaRPr>
          </a:p>
          <a:p>
            <a:pPr indent="0" lvl="0" marL="0" rtl="0">
              <a:lnSpc>
                <a:spcPct val="138000"/>
              </a:lnSpc>
              <a:spcBef>
                <a:spcPts val="0"/>
              </a:spcBef>
              <a:spcAft>
                <a:spcPts val="0"/>
              </a:spcAft>
              <a:buNone/>
            </a:pPr>
            <a:r>
              <a:rPr lang="en" sz="2400">
                <a:latin typeface="Arial"/>
                <a:ea typeface="Arial"/>
                <a:cs typeface="Arial"/>
                <a:sym typeface="Arial"/>
              </a:rPr>
              <a:t>apprentissages.</a:t>
            </a:r>
            <a:endParaRPr sz="2400">
              <a:latin typeface="Arial"/>
              <a:ea typeface="Arial"/>
              <a:cs typeface="Arial"/>
              <a:sym typeface="Arial"/>
            </a:endParaRPr>
          </a:p>
          <a:p>
            <a:pPr indent="0" lvl="0" marL="0" rtl="0">
              <a:lnSpc>
                <a:spcPct val="138000"/>
              </a:lnSpc>
              <a:spcBef>
                <a:spcPts val="0"/>
              </a:spcBef>
              <a:spcAft>
                <a:spcPts val="0"/>
              </a:spcAft>
              <a:buNone/>
            </a:pPr>
            <a:r>
              <a:t/>
            </a:r>
            <a:endParaRPr sz="1700">
              <a:latin typeface="Arial"/>
              <a:ea typeface="Arial"/>
              <a:cs typeface="Arial"/>
              <a:sym typeface="Arial"/>
            </a:endParaRPr>
          </a:p>
          <a:p>
            <a:pPr indent="0" lvl="0" marL="0" rtl="0">
              <a:lnSpc>
                <a:spcPct val="138000"/>
              </a:lnSpc>
              <a:spcBef>
                <a:spcPts val="0"/>
              </a:spcBef>
              <a:spcAft>
                <a:spcPts val="0"/>
              </a:spcAft>
              <a:buNone/>
            </a:pPr>
            <a:r>
              <a:t/>
            </a:r>
            <a:endParaRPr sz="1700">
              <a:latin typeface="Arial"/>
              <a:ea typeface="Arial"/>
              <a:cs typeface="Arial"/>
              <a:sym typeface="Arial"/>
            </a:endParaRPr>
          </a:p>
          <a:p>
            <a:pPr indent="0" lvl="0" marL="0" rtl="0">
              <a:lnSpc>
                <a:spcPct val="165600"/>
              </a:lnSpc>
              <a:spcBef>
                <a:spcPts val="0"/>
              </a:spcBef>
              <a:spcAft>
                <a:spcPts val="0"/>
              </a:spcAft>
              <a:buNone/>
            </a:pPr>
            <a:r>
              <a:t/>
            </a:r>
            <a:endParaRPr b="1" sz="1900">
              <a:solidFill>
                <a:srgbClr val="0B5394"/>
              </a:solidFill>
              <a:latin typeface="Arial"/>
              <a:ea typeface="Arial"/>
              <a:cs typeface="Arial"/>
              <a:sym typeface="Arial"/>
            </a:endParaRPr>
          </a:p>
          <a:p>
            <a:pPr indent="-139700" lvl="0" marL="342900" rtl="0">
              <a:spcBef>
                <a:spcPts val="1600"/>
              </a:spcBef>
              <a:spcAft>
                <a:spcPts val="0"/>
              </a:spcAft>
              <a:buNone/>
            </a:pPr>
            <a:r>
              <a:t/>
            </a:r>
            <a:endParaRPr sz="1900" u="sng">
              <a:solidFill>
                <a:srgbClr val="474747"/>
              </a:solidFill>
              <a:latin typeface="Arial"/>
              <a:ea typeface="Arial"/>
              <a:cs typeface="Arial"/>
              <a:sym typeface="Arial"/>
            </a:endParaRPr>
          </a:p>
          <a:p>
            <a:pPr indent="0" lvl="0" marL="0" rtl="0">
              <a:spcBef>
                <a:spcPts val="640"/>
              </a:spcBef>
              <a:spcAft>
                <a:spcPts val="0"/>
              </a:spcAft>
              <a:buNone/>
            </a:pPr>
            <a:r>
              <a:rPr b="1" lang="en" sz="1900">
                <a:solidFill>
                  <a:srgbClr val="474747"/>
                </a:solidFill>
                <a:latin typeface="Arial"/>
                <a:ea typeface="Arial"/>
                <a:cs typeface="Arial"/>
                <a:sym typeface="Arial"/>
              </a:rPr>
              <a:t>   </a:t>
            </a:r>
            <a:endParaRPr sz="1900">
              <a:solidFill>
                <a:srgbClr val="474747"/>
              </a:solidFill>
              <a:latin typeface="Arial"/>
              <a:ea typeface="Arial"/>
              <a:cs typeface="Arial"/>
              <a:sym typeface="Arial"/>
            </a:endParaRPr>
          </a:p>
        </p:txBody>
      </p:sp>
      <p:pic>
        <p:nvPicPr>
          <p:cNvPr id="164" name="Shape 164"/>
          <p:cNvPicPr preferRelativeResize="0"/>
          <p:nvPr/>
        </p:nvPicPr>
        <p:blipFill>
          <a:blip r:embed="rId3">
            <a:alphaModFix/>
          </a:blip>
          <a:stretch>
            <a:fillRect/>
          </a:stretch>
        </p:blipFill>
        <p:spPr>
          <a:xfrm>
            <a:off x="5938500" y="687600"/>
            <a:ext cx="2826198" cy="37682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68" name="Shape 168"/>
        <p:cNvGrpSpPr/>
        <p:nvPr/>
      </p:nvGrpSpPr>
      <p:grpSpPr>
        <a:xfrm>
          <a:off x="0" y="0"/>
          <a:ext cx="0" cy="0"/>
          <a:chOff x="0" y="0"/>
          <a:chExt cx="0" cy="0"/>
        </a:xfrm>
      </p:grpSpPr>
      <p:sp>
        <p:nvSpPr>
          <p:cNvPr id="169" name="Shape 169"/>
          <p:cNvSpPr txBox="1"/>
          <p:nvPr>
            <p:ph type="title"/>
          </p:nvPr>
        </p:nvSpPr>
        <p:spPr>
          <a:xfrm>
            <a:off x="0" y="55475"/>
            <a:ext cx="9038700" cy="1141800"/>
          </a:xfrm>
          <a:prstGeom prst="rect">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65600"/>
              </a:lnSpc>
              <a:spcBef>
                <a:spcPts val="0"/>
              </a:spcBef>
              <a:spcAft>
                <a:spcPts val="0"/>
              </a:spcAft>
              <a:buNone/>
            </a:pPr>
            <a:r>
              <a:t/>
            </a:r>
            <a:endParaRPr sz="600">
              <a:solidFill>
                <a:srgbClr val="FFFFFF"/>
              </a:solidFill>
              <a:latin typeface="Arial"/>
              <a:ea typeface="Arial"/>
              <a:cs typeface="Arial"/>
              <a:sym typeface="Arial"/>
            </a:endParaRPr>
          </a:p>
          <a:p>
            <a:pPr indent="0" lvl="0" marL="0" rtl="0" algn="l">
              <a:lnSpc>
                <a:spcPct val="165600"/>
              </a:lnSpc>
              <a:spcBef>
                <a:spcPts val="1600"/>
              </a:spcBef>
              <a:spcAft>
                <a:spcPts val="1600"/>
              </a:spcAft>
              <a:buNone/>
            </a:pPr>
            <a:r>
              <a:rPr b="1" lang="en" sz="2400">
                <a:solidFill>
                  <a:srgbClr val="FFFFFF"/>
                </a:solidFill>
                <a:latin typeface="Arial"/>
                <a:ea typeface="Arial"/>
                <a:cs typeface="Arial"/>
                <a:sym typeface="Arial"/>
              </a:rPr>
              <a:t>C’est une </a:t>
            </a:r>
            <a:r>
              <a:rPr b="1" lang="en" sz="2400">
                <a:solidFill>
                  <a:srgbClr val="FFFFFF"/>
                </a:solidFill>
                <a:latin typeface="Arial"/>
                <a:ea typeface="Arial"/>
                <a:cs typeface="Arial"/>
                <a:sym typeface="Arial"/>
              </a:rPr>
              <a:t>e</a:t>
            </a:r>
            <a:r>
              <a:rPr b="1" lang="en" sz="2400">
                <a:solidFill>
                  <a:srgbClr val="FFFFFF"/>
                </a:solidFill>
                <a:latin typeface="Arial"/>
                <a:ea typeface="Arial"/>
                <a:cs typeface="Arial"/>
                <a:sym typeface="Arial"/>
              </a:rPr>
              <a:t>nquête menée auprès de 200 élèves (CE2-CM2) </a:t>
            </a:r>
            <a:endParaRPr sz="2400">
              <a:solidFill>
                <a:srgbClr val="A61C00"/>
              </a:solidFill>
              <a:latin typeface="Arial"/>
              <a:ea typeface="Arial"/>
              <a:cs typeface="Arial"/>
              <a:sym typeface="Arial"/>
            </a:endParaRPr>
          </a:p>
        </p:txBody>
      </p:sp>
      <p:sp>
        <p:nvSpPr>
          <p:cNvPr id="170" name="Shape 170"/>
          <p:cNvSpPr txBox="1"/>
          <p:nvPr>
            <p:ph idx="1" type="body"/>
          </p:nvPr>
        </p:nvSpPr>
        <p:spPr>
          <a:xfrm>
            <a:off x="289950" y="1295700"/>
            <a:ext cx="8564100" cy="3732600"/>
          </a:xfrm>
          <a:prstGeom prst="rect">
            <a:avLst/>
          </a:prstGeom>
          <a:noFill/>
          <a:ln>
            <a:noFill/>
          </a:ln>
        </p:spPr>
        <p:txBody>
          <a:bodyPr anchorCtr="0" anchor="t" bIns="91425" lIns="91425" spcFirstLastPara="1" rIns="91425" wrap="square" tIns="91425">
            <a:noAutofit/>
          </a:bodyPr>
          <a:lstStyle/>
          <a:p>
            <a:pPr indent="-139700" lvl="0" marL="342900" rtl="0">
              <a:spcBef>
                <a:spcPts val="640"/>
              </a:spcBef>
              <a:spcAft>
                <a:spcPts val="0"/>
              </a:spcAft>
              <a:buNone/>
            </a:pPr>
            <a:r>
              <a:rPr lang="en" sz="1000"/>
              <a:t>1. The rules we made as a class at the beginning of the year, help support me in working toward my hopes &amp; dreams. (scale 1-5)</a:t>
            </a:r>
            <a:endParaRPr sz="1000"/>
          </a:p>
          <a:p>
            <a:pPr indent="-139700" lvl="0" marL="342900" rtl="0">
              <a:spcBef>
                <a:spcPts val="640"/>
              </a:spcBef>
              <a:spcAft>
                <a:spcPts val="0"/>
              </a:spcAft>
              <a:buClr>
                <a:schemeClr val="dk1"/>
              </a:buClr>
              <a:buSzPts val="1100"/>
              <a:buFont typeface="Arial"/>
              <a:buNone/>
            </a:pPr>
            <a:r>
              <a:rPr lang="en" sz="1000"/>
              <a:t>2. The sound of the chime is an effective signal to attract my attention. (scale 1-5)</a:t>
            </a:r>
            <a:endParaRPr sz="1000"/>
          </a:p>
          <a:p>
            <a:pPr indent="-139700" lvl="0" marL="342900" rtl="0">
              <a:spcBef>
                <a:spcPts val="640"/>
              </a:spcBef>
              <a:spcAft>
                <a:spcPts val="0"/>
              </a:spcAft>
              <a:buClr>
                <a:schemeClr val="dk1"/>
              </a:buClr>
              <a:buSzPts val="1100"/>
              <a:buFont typeface="Arial"/>
              <a:buNone/>
            </a:pPr>
            <a:r>
              <a:rPr lang="en" sz="1000"/>
              <a:t>3. Morning meeting/circle helps me start my day in a positive way. (scale 1-5)</a:t>
            </a:r>
            <a:endParaRPr sz="1000"/>
          </a:p>
          <a:p>
            <a:pPr indent="-139700" lvl="0" marL="342900" rtl="0">
              <a:spcBef>
                <a:spcPts val="640"/>
              </a:spcBef>
              <a:spcAft>
                <a:spcPts val="0"/>
              </a:spcAft>
              <a:buClr>
                <a:schemeClr val="dk1"/>
              </a:buClr>
              <a:buSzPts val="1100"/>
              <a:buFont typeface="Arial"/>
              <a:buNone/>
            </a:pPr>
            <a:r>
              <a:rPr lang="en" sz="1000"/>
              <a:t>4. The morning message creates motivation for me and gives me things to look forward to about my school day. (scale 1-5)</a:t>
            </a:r>
            <a:endParaRPr sz="1000"/>
          </a:p>
          <a:p>
            <a:pPr indent="-139700" lvl="0" marL="342900" rtl="0">
              <a:spcBef>
                <a:spcPts val="640"/>
              </a:spcBef>
              <a:spcAft>
                <a:spcPts val="0"/>
              </a:spcAft>
              <a:buClr>
                <a:schemeClr val="dk1"/>
              </a:buClr>
              <a:buSzPts val="1100"/>
              <a:buFont typeface="Arial"/>
              <a:buNone/>
            </a:pPr>
            <a:r>
              <a:rPr lang="en" sz="1000"/>
              <a:t>5. It is important for me to be personally greeted by my teacher or another student in the morning. (scale 1-5)</a:t>
            </a:r>
            <a:endParaRPr sz="1000"/>
          </a:p>
          <a:p>
            <a:pPr indent="-139700" lvl="0" marL="342900" rtl="0">
              <a:spcBef>
                <a:spcPts val="640"/>
              </a:spcBef>
              <a:spcAft>
                <a:spcPts val="0"/>
              </a:spcAft>
              <a:buClr>
                <a:schemeClr val="dk1"/>
              </a:buClr>
              <a:buSzPts val="1100"/>
              <a:buFont typeface="Arial"/>
              <a:buNone/>
            </a:pPr>
            <a:r>
              <a:rPr lang="en" sz="1000"/>
              <a:t>6. I enjoy sharing about myself and learning about others through the morning meeting/circle. (scale 1-5)</a:t>
            </a:r>
            <a:endParaRPr sz="1000"/>
          </a:p>
          <a:p>
            <a:pPr indent="-139700" lvl="0" marL="342900" rtl="0">
              <a:spcBef>
                <a:spcPts val="640"/>
              </a:spcBef>
              <a:spcAft>
                <a:spcPts val="0"/>
              </a:spcAft>
              <a:buClr>
                <a:schemeClr val="dk1"/>
              </a:buClr>
              <a:buSzPts val="1100"/>
              <a:buFont typeface="Arial"/>
              <a:buNone/>
            </a:pPr>
            <a:r>
              <a:rPr lang="en" sz="1000"/>
              <a:t>7. Give examples...</a:t>
            </a:r>
            <a:endParaRPr sz="1000"/>
          </a:p>
          <a:p>
            <a:pPr indent="-139700" lvl="0" marL="342900" rtl="0">
              <a:spcBef>
                <a:spcPts val="640"/>
              </a:spcBef>
              <a:spcAft>
                <a:spcPts val="0"/>
              </a:spcAft>
              <a:buClr>
                <a:schemeClr val="dk1"/>
              </a:buClr>
              <a:buSzPts val="1100"/>
              <a:buFont typeface="Arial"/>
              <a:buNone/>
            </a:pPr>
            <a:r>
              <a:rPr lang="en" sz="1000"/>
              <a:t>8. Quiet time helps me get calm, focused and ready to learn. (scale 1-5)</a:t>
            </a:r>
            <a:endParaRPr sz="1000"/>
          </a:p>
          <a:p>
            <a:pPr indent="-139700" lvl="0" marL="342900" rtl="0">
              <a:spcBef>
                <a:spcPts val="640"/>
              </a:spcBef>
              <a:spcAft>
                <a:spcPts val="0"/>
              </a:spcAft>
              <a:buClr>
                <a:schemeClr val="dk1"/>
              </a:buClr>
              <a:buSzPts val="1100"/>
              <a:buFont typeface="Arial"/>
              <a:buNone/>
            </a:pPr>
            <a:r>
              <a:rPr lang="en" sz="1000"/>
              <a:t>9. Give examples...</a:t>
            </a:r>
            <a:endParaRPr sz="1000"/>
          </a:p>
          <a:p>
            <a:pPr indent="-139700" lvl="0" marL="342900" rtl="0">
              <a:spcBef>
                <a:spcPts val="640"/>
              </a:spcBef>
              <a:spcAft>
                <a:spcPts val="0"/>
              </a:spcAft>
              <a:buClr>
                <a:schemeClr val="dk1"/>
              </a:buClr>
              <a:buSzPts val="1100"/>
              <a:buFont typeface="Arial"/>
              <a:buNone/>
            </a:pPr>
            <a:r>
              <a:rPr lang="en" sz="1000"/>
              <a:t>10. Taking a break, or time-outs, help me to calm down or refocus. (scale 1-5)</a:t>
            </a:r>
            <a:endParaRPr sz="1000"/>
          </a:p>
          <a:p>
            <a:pPr indent="-139700" lvl="0" marL="342900" rtl="0">
              <a:spcBef>
                <a:spcPts val="640"/>
              </a:spcBef>
              <a:spcAft>
                <a:spcPts val="0"/>
              </a:spcAft>
              <a:buClr>
                <a:schemeClr val="dk1"/>
              </a:buClr>
              <a:buSzPts val="1100"/>
              <a:buFont typeface="Arial"/>
              <a:buNone/>
            </a:pPr>
            <a:r>
              <a:rPr lang="en" sz="1000"/>
              <a:t>11. Energizers or brain breaks help me to refocus on learning. (scale 1-5)</a:t>
            </a:r>
            <a:endParaRPr sz="1000"/>
          </a:p>
          <a:p>
            <a:pPr indent="-139700" lvl="0" marL="342900" rtl="0">
              <a:spcBef>
                <a:spcPts val="640"/>
              </a:spcBef>
              <a:spcAft>
                <a:spcPts val="0"/>
              </a:spcAft>
              <a:buClr>
                <a:schemeClr val="dk1"/>
              </a:buClr>
              <a:buSzPts val="1100"/>
              <a:buFont typeface="Arial"/>
              <a:buNone/>
            </a:pPr>
            <a:r>
              <a:rPr lang="en" sz="1000"/>
              <a:t>12. I participate in making transitions quick, quiet and safe. (scale 1-5)</a:t>
            </a:r>
            <a:endParaRPr sz="1000"/>
          </a:p>
          <a:p>
            <a:pPr indent="-139700" lvl="0" marL="342900" rtl="0">
              <a:spcBef>
                <a:spcPts val="640"/>
              </a:spcBef>
              <a:spcAft>
                <a:spcPts val="0"/>
              </a:spcAft>
              <a:buClr>
                <a:schemeClr val="dk1"/>
              </a:buClr>
              <a:buSzPts val="1100"/>
              <a:buFont typeface="Arial"/>
              <a:buNone/>
            </a:pPr>
            <a:r>
              <a:rPr lang="en" sz="1000"/>
              <a:t>13. I think closing circles are a meaningful way to end my day. (scale 1-5)</a:t>
            </a:r>
            <a:endParaRPr sz="1000"/>
          </a:p>
          <a:p>
            <a:pPr indent="-139700" lvl="0" marL="342900" rtl="0">
              <a:spcBef>
                <a:spcPts val="640"/>
              </a:spcBef>
              <a:spcAft>
                <a:spcPts val="0"/>
              </a:spcAft>
              <a:buClr>
                <a:schemeClr val="dk1"/>
              </a:buClr>
              <a:buSzPts val="1100"/>
              <a:buFont typeface="Arial"/>
              <a:buNone/>
            </a:pPr>
            <a:r>
              <a:rPr lang="en" sz="1000"/>
              <a:t>14. </a:t>
            </a:r>
            <a:r>
              <a:rPr b="1" lang="en" sz="1000">
                <a:solidFill>
                  <a:srgbClr val="A61C00"/>
                </a:solidFill>
              </a:rPr>
              <a:t>Overall, I believe that morning and closing circle, classroom rules, energizers and quiet time are helping me to be more engaged during class time and to learn more. (scale 1-5)</a:t>
            </a:r>
            <a:endParaRPr b="1" sz="1000">
              <a:solidFill>
                <a:srgbClr val="A61C00"/>
              </a:solidFill>
            </a:endParaRPr>
          </a:p>
          <a:p>
            <a:pPr indent="-139700" lvl="0" marL="342900" rtl="0">
              <a:spcBef>
                <a:spcPts val="640"/>
              </a:spcBef>
              <a:spcAft>
                <a:spcPts val="0"/>
              </a:spcAft>
              <a:buClr>
                <a:schemeClr val="dk1"/>
              </a:buClr>
              <a:buSzPts val="1100"/>
              <a:buFont typeface="Arial"/>
              <a:buNone/>
            </a:pPr>
            <a:r>
              <a:t/>
            </a:r>
            <a:endParaRPr b="1" sz="900">
              <a:solidFill>
                <a:srgbClr val="A61C00"/>
              </a:solidFill>
            </a:endParaRPr>
          </a:p>
          <a:p>
            <a:pPr indent="-139700" lvl="0" marL="342900" rtl="0">
              <a:spcBef>
                <a:spcPts val="640"/>
              </a:spcBef>
              <a:spcAft>
                <a:spcPts val="0"/>
              </a:spcAft>
              <a:buNone/>
            </a:pPr>
            <a:r>
              <a:t/>
            </a:r>
            <a:endParaRPr sz="700"/>
          </a:p>
          <a:p>
            <a:pPr indent="-139700" lvl="0" marL="342900" rtl="0">
              <a:spcBef>
                <a:spcPts val="640"/>
              </a:spcBef>
              <a:spcAft>
                <a:spcPts val="0"/>
              </a:spcAft>
              <a:buNone/>
            </a:pPr>
            <a:r>
              <a:t/>
            </a:r>
            <a:endParaRPr sz="700"/>
          </a:p>
          <a:p>
            <a:pPr indent="-139700" lvl="0" marL="342900" rtl="0">
              <a:spcBef>
                <a:spcPts val="640"/>
              </a:spcBef>
              <a:spcAft>
                <a:spcPts val="0"/>
              </a:spcAft>
              <a:buNone/>
            </a:pPr>
            <a:r>
              <a:rPr lang="en" sz="700"/>
              <a:t>   </a:t>
            </a:r>
            <a:endParaRPr sz="700"/>
          </a:p>
        </p:txBody>
      </p:sp>
      <p:sp>
        <p:nvSpPr>
          <p:cNvPr id="171" name="Shape 171"/>
          <p:cNvSpPr txBox="1"/>
          <p:nvPr/>
        </p:nvSpPr>
        <p:spPr>
          <a:xfrm>
            <a:off x="6051675" y="3254100"/>
            <a:ext cx="2802300" cy="735300"/>
          </a:xfrm>
          <a:prstGeom prst="rect">
            <a:avLst/>
          </a:prstGeom>
          <a:solidFill>
            <a:srgbClr val="FFFFFF"/>
          </a:solidFill>
          <a:ln cap="flat" cmpd="sng" w="38100">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139700" lvl="0" marL="342900" rtl="0" algn="ctr">
              <a:spcBef>
                <a:spcPts val="640"/>
              </a:spcBef>
              <a:spcAft>
                <a:spcPts val="0"/>
              </a:spcAft>
              <a:buNone/>
            </a:pPr>
            <a:r>
              <a:rPr b="1" lang="en" sz="2400"/>
              <a:t>→ </a:t>
            </a:r>
            <a:r>
              <a:rPr b="1" lang="en" sz="2400" u="sng">
                <a:solidFill>
                  <a:schemeClr val="hlink"/>
                </a:solidFill>
                <a:hlinkClick r:id="rId3"/>
              </a:rPr>
              <a:t>Survey 2018</a:t>
            </a:r>
            <a:endParaRPr b="1" sz="2400"/>
          </a:p>
          <a:p>
            <a:pPr indent="-139700" lvl="0" marL="342900" rtl="0">
              <a:spcBef>
                <a:spcPts val="640"/>
              </a:spcBef>
              <a:spcAft>
                <a:spcPts val="0"/>
              </a:spcAft>
              <a:buClr>
                <a:schemeClr val="dk1"/>
              </a:buClr>
              <a:buSzPts val="1100"/>
              <a:buFont typeface="Arial"/>
              <a:buNone/>
            </a:pPr>
            <a:r>
              <a:t/>
            </a:r>
            <a:endParaRPr b="1"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75" name="Shape 175"/>
        <p:cNvGrpSpPr/>
        <p:nvPr/>
      </p:nvGrpSpPr>
      <p:grpSpPr>
        <a:xfrm>
          <a:off x="0" y="0"/>
          <a:ext cx="0" cy="0"/>
          <a:chOff x="0" y="0"/>
          <a:chExt cx="0" cy="0"/>
        </a:xfrm>
      </p:grpSpPr>
      <p:sp>
        <p:nvSpPr>
          <p:cNvPr id="176" name="Shape 176"/>
          <p:cNvSpPr txBox="1"/>
          <p:nvPr>
            <p:ph idx="1" type="body"/>
          </p:nvPr>
        </p:nvSpPr>
        <p:spPr>
          <a:xfrm>
            <a:off x="80900" y="71275"/>
            <a:ext cx="5039400" cy="4785900"/>
          </a:xfrm>
          <a:prstGeom prst="rect">
            <a:avLst/>
          </a:prstGeom>
          <a:noFill/>
          <a:ln>
            <a:noFill/>
          </a:ln>
        </p:spPr>
        <p:txBody>
          <a:bodyPr anchorCtr="0" anchor="t" bIns="91425" lIns="91425" spcFirstLastPara="1" rIns="91425" wrap="square" tIns="91425">
            <a:noAutofit/>
          </a:bodyPr>
          <a:lstStyle/>
          <a:p>
            <a:pPr indent="0" lvl="0" marL="0" rtl="0">
              <a:lnSpc>
                <a:spcPct val="165600"/>
              </a:lnSpc>
              <a:spcBef>
                <a:spcPts val="0"/>
              </a:spcBef>
              <a:spcAft>
                <a:spcPts val="0"/>
              </a:spcAft>
              <a:buNone/>
            </a:pPr>
            <a:r>
              <a:rPr b="1" lang="en" sz="3000" u="sng">
                <a:latin typeface="Arial"/>
                <a:ea typeface="Arial"/>
                <a:cs typeface="Arial"/>
                <a:sym typeface="Arial"/>
              </a:rPr>
              <a:t>La conclusion!</a:t>
            </a:r>
            <a:endParaRPr sz="3000">
              <a:latin typeface="Arial"/>
              <a:ea typeface="Arial"/>
              <a:cs typeface="Arial"/>
              <a:sym typeface="Arial"/>
            </a:endParaRPr>
          </a:p>
          <a:p>
            <a:pPr indent="0" lvl="0" marL="0" rtl="0">
              <a:lnSpc>
                <a:spcPct val="165600"/>
              </a:lnSpc>
              <a:spcBef>
                <a:spcPts val="0"/>
              </a:spcBef>
              <a:spcAft>
                <a:spcPts val="0"/>
              </a:spcAft>
              <a:buNone/>
            </a:pPr>
            <a:r>
              <a:rPr lang="en" sz="2400">
                <a:latin typeface="Arial"/>
                <a:ea typeface="Arial"/>
                <a:cs typeface="Arial"/>
                <a:sym typeface="Arial"/>
              </a:rPr>
              <a:t>Outil de gestion des émotions, des compétences sociales mais aussi du climat scolaire, </a:t>
            </a:r>
            <a:r>
              <a:rPr b="1" lang="en" sz="2400">
                <a:latin typeface="Arial"/>
                <a:ea typeface="Arial"/>
                <a:cs typeface="Arial"/>
                <a:sym typeface="Arial"/>
              </a:rPr>
              <a:t>Responsive Classroom</a:t>
            </a:r>
            <a:r>
              <a:rPr lang="en" sz="2400">
                <a:latin typeface="Arial"/>
                <a:ea typeface="Arial"/>
                <a:cs typeface="Arial"/>
                <a:sym typeface="Arial"/>
              </a:rPr>
              <a:t> construit un environnement de classe positif et bienveillant pour TOUS les élèves.</a:t>
            </a:r>
            <a:endParaRPr sz="2400">
              <a:latin typeface="Arial"/>
              <a:ea typeface="Arial"/>
              <a:cs typeface="Arial"/>
              <a:sym typeface="Arial"/>
            </a:endParaRPr>
          </a:p>
          <a:p>
            <a:pPr indent="0" lvl="0" marL="0" rtl="0">
              <a:lnSpc>
                <a:spcPct val="165600"/>
              </a:lnSpc>
              <a:spcBef>
                <a:spcPts val="0"/>
              </a:spcBef>
              <a:spcAft>
                <a:spcPts val="0"/>
              </a:spcAft>
              <a:buNone/>
            </a:pPr>
            <a:r>
              <a:t/>
            </a:r>
            <a:endParaRPr sz="2400">
              <a:latin typeface="Arial"/>
              <a:ea typeface="Arial"/>
              <a:cs typeface="Arial"/>
              <a:sym typeface="Arial"/>
            </a:endParaRPr>
          </a:p>
          <a:p>
            <a:pPr indent="0" lvl="0" marL="0" rtl="0">
              <a:lnSpc>
                <a:spcPct val="165600"/>
              </a:lnSpc>
              <a:spcBef>
                <a:spcPts val="0"/>
              </a:spcBef>
              <a:spcAft>
                <a:spcPts val="0"/>
              </a:spcAft>
              <a:buNone/>
            </a:pPr>
            <a:r>
              <a:t/>
            </a:r>
            <a:endParaRPr sz="2400">
              <a:latin typeface="Arial"/>
              <a:ea typeface="Arial"/>
              <a:cs typeface="Arial"/>
              <a:sym typeface="Arial"/>
            </a:endParaRPr>
          </a:p>
          <a:p>
            <a:pPr indent="0" lvl="0" marL="0" rtl="0">
              <a:lnSpc>
                <a:spcPct val="165600"/>
              </a:lnSpc>
              <a:spcBef>
                <a:spcPts val="0"/>
              </a:spcBef>
              <a:spcAft>
                <a:spcPts val="0"/>
              </a:spcAft>
              <a:buNone/>
            </a:pPr>
            <a:r>
              <a:t/>
            </a:r>
            <a:endParaRPr sz="1800">
              <a:latin typeface="Arial"/>
              <a:ea typeface="Arial"/>
              <a:cs typeface="Arial"/>
              <a:sym typeface="Arial"/>
            </a:endParaRPr>
          </a:p>
          <a:p>
            <a:pPr indent="0" lvl="0" marL="0" rtl="0">
              <a:lnSpc>
                <a:spcPct val="165600"/>
              </a:lnSpc>
              <a:spcBef>
                <a:spcPts val="0"/>
              </a:spcBef>
              <a:spcAft>
                <a:spcPts val="0"/>
              </a:spcAft>
              <a:buNone/>
            </a:pPr>
            <a:r>
              <a:t/>
            </a:r>
            <a:endParaRPr b="1" sz="1800">
              <a:solidFill>
                <a:srgbClr val="0B5394"/>
              </a:solidFill>
              <a:latin typeface="Arial"/>
              <a:ea typeface="Arial"/>
              <a:cs typeface="Arial"/>
              <a:sym typeface="Arial"/>
            </a:endParaRPr>
          </a:p>
          <a:p>
            <a:pPr indent="-139700" lvl="0" marL="342900" rtl="0">
              <a:spcBef>
                <a:spcPts val="1600"/>
              </a:spcBef>
              <a:spcAft>
                <a:spcPts val="0"/>
              </a:spcAft>
              <a:buNone/>
            </a:pPr>
            <a:r>
              <a:t/>
            </a:r>
            <a:endParaRPr sz="1800" u="sng">
              <a:solidFill>
                <a:srgbClr val="474747"/>
              </a:solidFill>
              <a:latin typeface="Arial"/>
              <a:ea typeface="Arial"/>
              <a:cs typeface="Arial"/>
              <a:sym typeface="Arial"/>
            </a:endParaRPr>
          </a:p>
          <a:p>
            <a:pPr indent="0" lvl="0" marL="0" rtl="0">
              <a:spcBef>
                <a:spcPts val="640"/>
              </a:spcBef>
              <a:spcAft>
                <a:spcPts val="0"/>
              </a:spcAft>
              <a:buNone/>
            </a:pPr>
            <a:r>
              <a:rPr b="1" lang="en" sz="1800">
                <a:solidFill>
                  <a:srgbClr val="474747"/>
                </a:solidFill>
                <a:latin typeface="Arial"/>
                <a:ea typeface="Arial"/>
                <a:cs typeface="Arial"/>
                <a:sym typeface="Arial"/>
              </a:rPr>
              <a:t>   </a:t>
            </a:r>
            <a:endParaRPr sz="1800">
              <a:solidFill>
                <a:srgbClr val="474747"/>
              </a:solidFill>
              <a:latin typeface="Arial"/>
              <a:ea typeface="Arial"/>
              <a:cs typeface="Arial"/>
              <a:sym typeface="Arial"/>
            </a:endParaRPr>
          </a:p>
        </p:txBody>
      </p:sp>
      <p:pic>
        <p:nvPicPr>
          <p:cNvPr id="177" name="Shape 177">
            <a:hlinkClick r:id="rId3"/>
          </p:cNvPr>
          <p:cNvPicPr preferRelativeResize="0"/>
          <p:nvPr/>
        </p:nvPicPr>
        <p:blipFill>
          <a:blip r:embed="rId4">
            <a:alphaModFix/>
          </a:blip>
          <a:stretch>
            <a:fillRect/>
          </a:stretch>
        </p:blipFill>
        <p:spPr>
          <a:xfrm>
            <a:off x="5307300" y="830350"/>
            <a:ext cx="3482800" cy="3482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81" name="Shape 181"/>
        <p:cNvGrpSpPr/>
        <p:nvPr/>
      </p:nvGrpSpPr>
      <p:grpSpPr>
        <a:xfrm>
          <a:off x="0" y="0"/>
          <a:ext cx="0" cy="0"/>
          <a:chOff x="0" y="0"/>
          <a:chExt cx="0" cy="0"/>
        </a:xfrm>
      </p:grpSpPr>
      <p:sp>
        <p:nvSpPr>
          <p:cNvPr id="182" name="Shape 182"/>
          <p:cNvSpPr txBox="1"/>
          <p:nvPr>
            <p:ph type="ctrTitle"/>
          </p:nvPr>
        </p:nvSpPr>
        <p:spPr>
          <a:xfrm>
            <a:off x="299850" y="2550600"/>
            <a:ext cx="8626200" cy="1703100"/>
          </a:xfrm>
          <a:prstGeom prst="rect">
            <a:avLst/>
          </a:prstGeom>
        </p:spPr>
        <p:txBody>
          <a:bodyPr anchorCtr="0" anchor="ctr" bIns="91425" lIns="91425" spcFirstLastPara="1" rIns="91425" wrap="square" tIns="91425">
            <a:noAutofit/>
          </a:bodyPr>
          <a:lstStyle/>
          <a:p>
            <a:pPr indent="0" lvl="0" marL="0" rtl="0" algn="l">
              <a:lnSpc>
                <a:spcPct val="165600"/>
              </a:lnSpc>
              <a:spcBef>
                <a:spcPts val="0"/>
              </a:spcBef>
              <a:spcAft>
                <a:spcPts val="0"/>
              </a:spcAft>
              <a:buNone/>
            </a:pPr>
            <a:r>
              <a:t/>
            </a:r>
            <a:endParaRPr b="1" sz="3600">
              <a:solidFill>
                <a:srgbClr val="FFFFFF"/>
              </a:solidFill>
              <a:latin typeface="Arial"/>
              <a:ea typeface="Arial"/>
              <a:cs typeface="Arial"/>
              <a:sym typeface="Arial"/>
            </a:endParaRPr>
          </a:p>
          <a:p>
            <a:pPr indent="0" lvl="0" marL="0" rtl="0" algn="l">
              <a:lnSpc>
                <a:spcPct val="165600"/>
              </a:lnSpc>
              <a:spcBef>
                <a:spcPts val="1600"/>
              </a:spcBef>
              <a:spcAft>
                <a:spcPts val="0"/>
              </a:spcAft>
              <a:buClr>
                <a:schemeClr val="dk1"/>
              </a:buClr>
              <a:buSzPts val="1100"/>
              <a:buFont typeface="Arial"/>
              <a:buNone/>
            </a:pPr>
            <a:r>
              <a:rPr b="1" lang="en" sz="2400">
                <a:solidFill>
                  <a:srgbClr val="FFFFFF"/>
                </a:solidFill>
                <a:latin typeface="Arial"/>
                <a:ea typeface="Arial"/>
                <a:cs typeface="Arial"/>
                <a:sym typeface="Arial"/>
              </a:rPr>
              <a:t>Pour aller plus loin</a:t>
            </a:r>
            <a:endParaRPr b="1" sz="2400">
              <a:solidFill>
                <a:srgbClr val="FFFFFF"/>
              </a:solidFill>
              <a:latin typeface="Arial"/>
              <a:ea typeface="Arial"/>
              <a:cs typeface="Arial"/>
              <a:sym typeface="Arial"/>
            </a:endParaRPr>
          </a:p>
          <a:p>
            <a:pPr indent="0" lvl="0" marL="0" rtl="0" algn="l">
              <a:lnSpc>
                <a:spcPct val="165600"/>
              </a:lnSpc>
              <a:spcBef>
                <a:spcPts val="1600"/>
              </a:spcBef>
              <a:spcAft>
                <a:spcPts val="0"/>
              </a:spcAft>
              <a:buClr>
                <a:schemeClr val="dk1"/>
              </a:buClr>
              <a:buSzPts val="1100"/>
              <a:buFont typeface="Arial"/>
              <a:buNone/>
            </a:pPr>
            <a:r>
              <a:rPr lang="en" sz="1600">
                <a:solidFill>
                  <a:srgbClr val="5E696C"/>
                </a:solidFill>
                <a:latin typeface="Arial"/>
                <a:ea typeface="Arial"/>
                <a:cs typeface="Arial"/>
                <a:sym typeface="Arial"/>
              </a:rPr>
              <a:t>Consulter le livre</a:t>
            </a:r>
            <a:r>
              <a:rPr lang="en" sz="1600">
                <a:solidFill>
                  <a:srgbClr val="5E696C"/>
                </a:solidFill>
                <a:latin typeface="Arial"/>
                <a:ea typeface="Arial"/>
                <a:cs typeface="Arial"/>
                <a:sym typeface="Arial"/>
              </a:rPr>
              <a:t> :</a:t>
            </a:r>
            <a:r>
              <a:rPr lang="en" sz="1600">
                <a:solidFill>
                  <a:srgbClr val="5E696C"/>
                </a:solidFill>
                <a:uFill>
                  <a:noFill/>
                </a:uFill>
                <a:latin typeface="Arial"/>
                <a:ea typeface="Arial"/>
                <a:cs typeface="Arial"/>
                <a:sym typeface="Arial"/>
                <a:hlinkClick r:id="rId3"/>
              </a:rPr>
              <a:t> </a:t>
            </a:r>
            <a:r>
              <a:rPr lang="en" sz="1600" u="sng">
                <a:solidFill>
                  <a:srgbClr val="A61C00"/>
                </a:solidFill>
                <a:latin typeface="Arial"/>
                <a:ea typeface="Arial"/>
                <a:cs typeface="Arial"/>
                <a:sym typeface="Arial"/>
                <a:hlinkClick r:id="rId4"/>
              </a:rPr>
              <a:t>The First Six Weeks of School</a:t>
            </a:r>
            <a:endParaRPr sz="1600">
              <a:solidFill>
                <a:srgbClr val="A61C00"/>
              </a:solidFill>
              <a:latin typeface="Arial"/>
              <a:ea typeface="Arial"/>
              <a:cs typeface="Arial"/>
              <a:sym typeface="Arial"/>
            </a:endParaRPr>
          </a:p>
          <a:p>
            <a:pPr indent="0" lvl="0" marL="0" rtl="0" algn="l">
              <a:lnSpc>
                <a:spcPct val="165600"/>
              </a:lnSpc>
              <a:spcBef>
                <a:spcPts val="1600"/>
              </a:spcBef>
              <a:spcAft>
                <a:spcPts val="0"/>
              </a:spcAft>
              <a:buClr>
                <a:schemeClr val="dk1"/>
              </a:buClr>
              <a:buSzPts val="1100"/>
              <a:buFont typeface="Arial"/>
              <a:buNone/>
            </a:pPr>
            <a:r>
              <a:rPr lang="en" sz="1600">
                <a:solidFill>
                  <a:srgbClr val="5E696C"/>
                </a:solidFill>
                <a:latin typeface="Arial"/>
                <a:ea typeface="Arial"/>
                <a:cs typeface="Arial"/>
                <a:sym typeface="Arial"/>
              </a:rPr>
              <a:t>Visiter le website :</a:t>
            </a:r>
            <a:r>
              <a:rPr lang="en" sz="1600">
                <a:solidFill>
                  <a:srgbClr val="5E696C"/>
                </a:solidFill>
                <a:uFill>
                  <a:noFill/>
                </a:uFill>
                <a:latin typeface="Arial"/>
                <a:ea typeface="Arial"/>
                <a:cs typeface="Arial"/>
                <a:sym typeface="Arial"/>
                <a:hlinkClick r:id="rId5"/>
              </a:rPr>
              <a:t> </a:t>
            </a:r>
            <a:r>
              <a:rPr lang="en" sz="1800" u="sng">
                <a:solidFill>
                  <a:srgbClr val="A61C00"/>
                </a:solidFill>
                <a:latin typeface="Arial"/>
                <a:ea typeface="Arial"/>
                <a:cs typeface="Arial"/>
                <a:sym typeface="Arial"/>
                <a:hlinkClick r:id="rId6"/>
              </a:rPr>
              <a:t>www.responsiveclassroom.org</a:t>
            </a:r>
            <a:endParaRPr sz="1800" u="sng">
              <a:solidFill>
                <a:srgbClr val="A61C00"/>
              </a:solidFill>
              <a:latin typeface="Arial"/>
              <a:ea typeface="Arial"/>
              <a:cs typeface="Arial"/>
              <a:sym typeface="Arial"/>
              <a:hlinkClick r:id="rId7"/>
            </a:endParaRPr>
          </a:p>
          <a:p>
            <a:pPr indent="0" lvl="0" marL="0" rtl="0" algn="l">
              <a:lnSpc>
                <a:spcPct val="165600"/>
              </a:lnSpc>
              <a:spcBef>
                <a:spcPts val="1600"/>
              </a:spcBef>
              <a:spcAft>
                <a:spcPts val="0"/>
              </a:spcAft>
              <a:buClr>
                <a:schemeClr val="dk1"/>
              </a:buClr>
              <a:buSzPts val="1100"/>
              <a:buFont typeface="Arial"/>
              <a:buNone/>
            </a:pPr>
            <a:r>
              <a:rPr lang="en" sz="1600">
                <a:solidFill>
                  <a:srgbClr val="5E696C"/>
                </a:solidFill>
                <a:latin typeface="Arial"/>
                <a:ea typeface="Arial"/>
                <a:cs typeface="Arial"/>
                <a:sym typeface="Arial"/>
              </a:rPr>
              <a:t>Visiter le blog :</a:t>
            </a:r>
            <a:r>
              <a:rPr lang="en" sz="1600">
                <a:solidFill>
                  <a:srgbClr val="5E696C"/>
                </a:solidFill>
                <a:uFill>
                  <a:noFill/>
                </a:uFill>
                <a:latin typeface="Arial"/>
                <a:ea typeface="Arial"/>
                <a:cs typeface="Arial"/>
                <a:sym typeface="Arial"/>
                <a:hlinkClick r:id="rId8"/>
              </a:rPr>
              <a:t> </a:t>
            </a:r>
            <a:r>
              <a:rPr lang="en" sz="1800" u="sng">
                <a:solidFill>
                  <a:srgbClr val="A61C00"/>
                </a:solidFill>
                <a:latin typeface="Arial"/>
                <a:ea typeface="Arial"/>
                <a:cs typeface="Arial"/>
                <a:sym typeface="Arial"/>
                <a:hlinkClick r:id="rId9"/>
              </a:rPr>
              <a:t>www.responsiveclassroom.org/blog</a:t>
            </a:r>
            <a:endParaRPr sz="1800" u="sng">
              <a:solidFill>
                <a:srgbClr val="A61C00"/>
              </a:solidFill>
              <a:latin typeface="Arial"/>
              <a:ea typeface="Arial"/>
              <a:cs typeface="Arial"/>
              <a:sym typeface="Arial"/>
              <a:hlinkClick r:id="rId10"/>
            </a:endParaRPr>
          </a:p>
          <a:p>
            <a:pPr indent="0" lvl="0" marL="0" rtl="0" algn="l">
              <a:lnSpc>
                <a:spcPct val="165600"/>
              </a:lnSpc>
              <a:spcBef>
                <a:spcPts val="1600"/>
              </a:spcBef>
              <a:spcAft>
                <a:spcPts val="0"/>
              </a:spcAft>
              <a:buClr>
                <a:schemeClr val="dk1"/>
              </a:buClr>
              <a:buSzPts val="1100"/>
              <a:buFont typeface="Arial"/>
              <a:buNone/>
            </a:pPr>
            <a:r>
              <a:rPr lang="en" sz="1600">
                <a:solidFill>
                  <a:srgbClr val="5E696C"/>
                </a:solidFill>
                <a:latin typeface="Arial"/>
                <a:ea typeface="Arial"/>
                <a:cs typeface="Arial"/>
                <a:sym typeface="Arial"/>
              </a:rPr>
              <a:t>Aussi sur Facebook :</a:t>
            </a:r>
            <a:r>
              <a:rPr lang="en" sz="1600">
                <a:solidFill>
                  <a:srgbClr val="5E696C"/>
                </a:solidFill>
                <a:uFill>
                  <a:noFill/>
                </a:uFill>
                <a:latin typeface="Arial"/>
                <a:ea typeface="Arial"/>
                <a:cs typeface="Arial"/>
                <a:sym typeface="Arial"/>
                <a:hlinkClick r:id="rId11"/>
              </a:rPr>
              <a:t> </a:t>
            </a:r>
            <a:r>
              <a:rPr lang="en" sz="1800" u="sng">
                <a:solidFill>
                  <a:srgbClr val="A61C00"/>
                </a:solidFill>
                <a:latin typeface="Arial"/>
                <a:ea typeface="Arial"/>
                <a:cs typeface="Arial"/>
                <a:sym typeface="Arial"/>
                <a:hlinkClick r:id="rId12"/>
              </a:rPr>
              <a:t>www.facebook.com/responsiveclassroom</a:t>
            </a:r>
            <a:endParaRPr/>
          </a:p>
          <a:p>
            <a:pPr indent="0" lvl="0" marL="0" rtl="0" algn="l">
              <a:lnSpc>
                <a:spcPct val="165600"/>
              </a:lnSpc>
              <a:spcBef>
                <a:spcPts val="1600"/>
              </a:spcBef>
              <a:spcAft>
                <a:spcPts val="0"/>
              </a:spcAft>
              <a:buClr>
                <a:schemeClr val="dk1"/>
              </a:buClr>
              <a:buSzPts val="1100"/>
              <a:buFont typeface="Arial"/>
              <a:buNone/>
            </a:pPr>
            <a:r>
              <a:rPr lang="en" sz="1800"/>
              <a:t>… </a:t>
            </a:r>
            <a:r>
              <a:rPr i="1" lang="en" sz="1800"/>
              <a:t>Une belle initiative pédagogique qui revient à  </a:t>
            </a:r>
            <a:r>
              <a:rPr b="1" i="1" lang="en" sz="1800"/>
              <a:t>Ellen Burdge</a:t>
            </a:r>
            <a:r>
              <a:rPr i="1" lang="en" sz="1800"/>
              <a:t>, Director of Teaching and Learning, FAIS San Francisco. N’hésitez pas à la contacter.</a:t>
            </a:r>
            <a:endParaRPr i="1" sz="1800"/>
          </a:p>
          <a:p>
            <a:pPr indent="0" lvl="0" marL="0" rtl="0" algn="l">
              <a:lnSpc>
                <a:spcPct val="165600"/>
              </a:lnSpc>
              <a:spcBef>
                <a:spcPts val="1600"/>
              </a:spcBef>
              <a:spcAft>
                <a:spcPts val="0"/>
              </a:spcAft>
              <a:buClr>
                <a:schemeClr val="dk1"/>
              </a:buClr>
              <a:buSzPts val="1100"/>
              <a:buFont typeface="Arial"/>
              <a:buNone/>
            </a:pPr>
            <a:r>
              <a:t/>
            </a:r>
            <a:endParaRPr sz="1800">
              <a:uFill>
                <a:noFill/>
              </a:uFill>
              <a:hlinkClick r:id="rId13"/>
            </a:endParaRPr>
          </a:p>
          <a:p>
            <a:pPr indent="0" lvl="0" marL="0" rtl="0" algn="l">
              <a:lnSpc>
                <a:spcPct val="115000"/>
              </a:lnSpc>
              <a:spcBef>
                <a:spcPts val="1600"/>
              </a:spcBef>
              <a:spcAft>
                <a:spcPts val="0"/>
              </a:spcAft>
              <a:buNone/>
            </a:pPr>
            <a:r>
              <a:t/>
            </a:r>
            <a:endParaRPr/>
          </a:p>
          <a:p>
            <a:pPr indent="0" lvl="0" marL="0" rtl="0" algn="l">
              <a:lnSpc>
                <a:spcPct val="115000"/>
              </a:lnSpc>
              <a:spcBef>
                <a:spcPts val="1600"/>
              </a:spcBef>
              <a:spcAft>
                <a:spcPts val="0"/>
              </a:spcAft>
              <a:buClr>
                <a:schemeClr val="dk1"/>
              </a:buClr>
              <a:buSzPts val="1100"/>
              <a:buFont typeface="Arial"/>
              <a:buNone/>
            </a:pPr>
            <a:r>
              <a:t/>
            </a:r>
            <a:endParaRPr sz="2500">
              <a:solidFill>
                <a:srgbClr val="000000"/>
              </a:solidFill>
              <a:latin typeface="Arial"/>
              <a:ea typeface="Arial"/>
              <a:cs typeface="Arial"/>
              <a:sym typeface="Arial"/>
            </a:endParaRPr>
          </a:p>
          <a:p>
            <a:pPr indent="0" lvl="0" marL="0" rtl="0">
              <a:spcBef>
                <a:spcPts val="1600"/>
              </a:spcBef>
              <a:spcAft>
                <a:spcPts val="0"/>
              </a:spcAft>
              <a:buNone/>
            </a:pPr>
            <a:r>
              <a:t/>
            </a:r>
            <a:endParaRPr>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89" name="Shape 89"/>
        <p:cNvGrpSpPr/>
        <p:nvPr/>
      </p:nvGrpSpPr>
      <p:grpSpPr>
        <a:xfrm>
          <a:off x="0" y="0"/>
          <a:ext cx="0" cy="0"/>
          <a:chOff x="0" y="0"/>
          <a:chExt cx="0" cy="0"/>
        </a:xfrm>
      </p:grpSpPr>
      <p:sp>
        <p:nvSpPr>
          <p:cNvPr id="90" name="Shape 90"/>
          <p:cNvSpPr txBox="1"/>
          <p:nvPr>
            <p:ph type="ctrTitle"/>
          </p:nvPr>
        </p:nvSpPr>
        <p:spPr>
          <a:xfrm>
            <a:off x="893725" y="491841"/>
            <a:ext cx="7772400" cy="3983100"/>
          </a:xfrm>
          <a:prstGeom prst="rect">
            <a:avLst/>
          </a:prstGeom>
          <a:solidFill>
            <a:srgbClr val="6AA84F"/>
          </a:solidFill>
        </p:spPr>
        <p:txBody>
          <a:bodyPr anchorCtr="0" anchor="ctr" bIns="91425" lIns="91425" spcFirstLastPara="1" rIns="91425" wrap="square" tIns="91425">
            <a:noAutofit/>
          </a:bodyPr>
          <a:lstStyle/>
          <a:p>
            <a:pPr indent="0" lvl="0" marL="0">
              <a:spcBef>
                <a:spcPts val="0"/>
              </a:spcBef>
              <a:spcAft>
                <a:spcPts val="0"/>
              </a:spcAft>
              <a:buNone/>
            </a:pPr>
            <a:r>
              <a:rPr b="1" lang="en">
                <a:solidFill>
                  <a:srgbClr val="FFFFFF"/>
                </a:solidFill>
              </a:rPr>
              <a:t>Responsive Classroom: </a:t>
            </a:r>
            <a:endParaRPr b="1">
              <a:solidFill>
                <a:srgbClr val="FFFFFF"/>
              </a:solidFill>
            </a:endParaRPr>
          </a:p>
          <a:p>
            <a:pPr indent="0" lvl="0" marL="0">
              <a:spcBef>
                <a:spcPts val="0"/>
              </a:spcBef>
              <a:spcAft>
                <a:spcPts val="0"/>
              </a:spcAft>
              <a:buNone/>
            </a:pPr>
            <a:r>
              <a:rPr b="1" lang="en">
                <a:solidFill>
                  <a:srgbClr val="FFFFFF"/>
                </a:solidFill>
              </a:rPr>
              <a:t>Qu’est-ce que c’est? </a:t>
            </a:r>
            <a:endParaRPr b="1">
              <a:solidFill>
                <a:srgbClr val="FFFFFF"/>
              </a:solidFill>
            </a:endParaRPr>
          </a:p>
          <a:p>
            <a:pPr indent="0" lvl="0" marL="0" rtl="0">
              <a:spcBef>
                <a:spcPts val="0"/>
              </a:spcBef>
              <a:spcAft>
                <a:spcPts val="0"/>
              </a:spcAft>
              <a:buNone/>
            </a:pPr>
            <a:r>
              <a:rPr b="1" lang="en">
                <a:solidFill>
                  <a:srgbClr val="FFFFFF"/>
                </a:solidFill>
              </a:rPr>
              <a:t>Quel est le lien avec les programmes 2015?</a:t>
            </a:r>
            <a:r>
              <a:rPr b="1" lang="en">
                <a:solidFill>
                  <a:srgbClr val="FFFFFF"/>
                </a:solidFill>
              </a:rPr>
              <a:t> </a:t>
            </a:r>
            <a:endParaRPr>
              <a:solidFill>
                <a:srgbClr val="FFFFFF"/>
              </a:solidFill>
            </a:endParaRPr>
          </a:p>
        </p:txBody>
      </p:sp>
      <p:sp>
        <p:nvSpPr>
          <p:cNvPr id="91" name="Shape 91"/>
          <p:cNvSpPr txBox="1"/>
          <p:nvPr>
            <p:ph idx="1" type="subTitle"/>
          </p:nvPr>
        </p:nvSpPr>
        <p:spPr>
          <a:xfrm>
            <a:off x="311700" y="1042175"/>
            <a:ext cx="8520600" cy="26607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sz="1200"/>
          </a:p>
          <a:p>
            <a:pPr indent="0" lvl="0" marL="0" rtl="0" algn="l">
              <a:spcBef>
                <a:spcPts val="640"/>
              </a:spcBef>
              <a:spcAft>
                <a:spcPts val="0"/>
              </a:spcAft>
              <a:buNone/>
            </a:pPr>
            <a:r>
              <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95" name="Shape 95"/>
        <p:cNvGrpSpPr/>
        <p:nvPr/>
      </p:nvGrpSpPr>
      <p:grpSpPr>
        <a:xfrm>
          <a:off x="0" y="0"/>
          <a:ext cx="0" cy="0"/>
          <a:chOff x="0" y="0"/>
          <a:chExt cx="0" cy="0"/>
        </a:xfrm>
      </p:grpSpPr>
      <p:sp>
        <p:nvSpPr>
          <p:cNvPr id="96" name="Shape 96"/>
          <p:cNvSpPr txBox="1"/>
          <p:nvPr>
            <p:ph type="ctrTitle"/>
          </p:nvPr>
        </p:nvSpPr>
        <p:spPr>
          <a:xfrm>
            <a:off x="150125" y="99850"/>
            <a:ext cx="8897400" cy="638400"/>
          </a:xfrm>
          <a:prstGeom prst="rect">
            <a:avLst/>
          </a:prstGeom>
          <a:solidFill>
            <a:srgbClr val="6AA84F"/>
          </a:solidFill>
        </p:spPr>
        <p:txBody>
          <a:bodyPr anchorCtr="0" anchor="ctr" bIns="91425" lIns="91425" spcFirstLastPara="1" rIns="91425" wrap="square" tIns="91425">
            <a:noAutofit/>
          </a:bodyPr>
          <a:lstStyle/>
          <a:p>
            <a:pPr indent="0" lvl="0" marL="0">
              <a:spcBef>
                <a:spcPts val="0"/>
              </a:spcBef>
              <a:spcAft>
                <a:spcPts val="0"/>
              </a:spcAft>
              <a:buNone/>
            </a:pPr>
            <a:r>
              <a:t/>
            </a:r>
            <a:endParaRPr b="1" sz="3600"/>
          </a:p>
          <a:p>
            <a:pPr indent="0" lvl="0" marL="0" rtl="0">
              <a:spcBef>
                <a:spcPts val="0"/>
              </a:spcBef>
              <a:spcAft>
                <a:spcPts val="0"/>
              </a:spcAft>
              <a:buNone/>
            </a:pPr>
            <a:r>
              <a:rPr b="1" lang="en" sz="3600">
                <a:solidFill>
                  <a:srgbClr val="FFFFFF"/>
                </a:solidFill>
              </a:rPr>
              <a:t>Responsive classroom : quelques mots-clés</a:t>
            </a:r>
            <a:endParaRPr b="1" sz="3600">
              <a:solidFill>
                <a:srgbClr val="FFFFFF"/>
              </a:solidFill>
            </a:endParaRPr>
          </a:p>
          <a:p>
            <a:pPr indent="0" lvl="0" marL="0" rtl="0">
              <a:spcBef>
                <a:spcPts val="0"/>
              </a:spcBef>
              <a:spcAft>
                <a:spcPts val="0"/>
              </a:spcAft>
              <a:buNone/>
            </a:pPr>
            <a:r>
              <a:t/>
            </a:r>
            <a:endParaRPr/>
          </a:p>
        </p:txBody>
      </p:sp>
      <p:sp>
        <p:nvSpPr>
          <p:cNvPr id="97" name="Shape 97"/>
          <p:cNvSpPr txBox="1"/>
          <p:nvPr/>
        </p:nvSpPr>
        <p:spPr>
          <a:xfrm>
            <a:off x="441425" y="1430719"/>
            <a:ext cx="5407500" cy="2128200"/>
          </a:xfrm>
          <a:prstGeom prst="rect">
            <a:avLst/>
          </a:prstGeom>
          <a:noFill/>
          <a:ln>
            <a:noFill/>
          </a:ln>
        </p:spPr>
        <p:txBody>
          <a:bodyPr anchorCtr="0" anchor="t" bIns="91425" lIns="91425" spcFirstLastPara="1" rIns="91425" wrap="square" tIns="91425">
            <a:noAutofit/>
          </a:bodyPr>
          <a:lstStyle/>
          <a:p>
            <a:pPr indent="0" lvl="0" marL="2743200" rtl="0">
              <a:spcBef>
                <a:spcPts val="0"/>
              </a:spcBef>
              <a:spcAft>
                <a:spcPts val="0"/>
              </a:spcAft>
              <a:buNone/>
            </a:pPr>
            <a:r>
              <a:rPr lang="en" sz="3000">
                <a:latin typeface="Calibri"/>
                <a:ea typeface="Calibri"/>
                <a:cs typeface="Calibri"/>
                <a:sym typeface="Calibri"/>
              </a:rPr>
              <a:t>  </a:t>
            </a:r>
            <a:endParaRPr sz="3000">
              <a:latin typeface="Calibri"/>
              <a:ea typeface="Calibri"/>
              <a:cs typeface="Calibri"/>
              <a:sym typeface="Calibri"/>
            </a:endParaRPr>
          </a:p>
        </p:txBody>
      </p:sp>
      <p:sp>
        <p:nvSpPr>
          <p:cNvPr id="98" name="Shape 98"/>
          <p:cNvSpPr txBox="1"/>
          <p:nvPr/>
        </p:nvSpPr>
        <p:spPr>
          <a:xfrm>
            <a:off x="82050" y="1693400"/>
            <a:ext cx="3815100" cy="780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6000">
                <a:solidFill>
                  <a:srgbClr val="FF0000"/>
                </a:solidFill>
                <a:latin typeface="Impact"/>
                <a:ea typeface="Impact"/>
                <a:cs typeface="Impact"/>
                <a:sym typeface="Impact"/>
              </a:rPr>
              <a:t>Gentillesse</a:t>
            </a:r>
            <a:endParaRPr sz="6000">
              <a:solidFill>
                <a:srgbClr val="FF0000"/>
              </a:solidFill>
              <a:latin typeface="Impact"/>
              <a:ea typeface="Impact"/>
              <a:cs typeface="Impact"/>
              <a:sym typeface="Impact"/>
            </a:endParaRPr>
          </a:p>
        </p:txBody>
      </p:sp>
      <p:sp>
        <p:nvSpPr>
          <p:cNvPr id="99" name="Shape 99"/>
          <p:cNvSpPr txBox="1"/>
          <p:nvPr/>
        </p:nvSpPr>
        <p:spPr>
          <a:xfrm>
            <a:off x="4887325" y="3606356"/>
            <a:ext cx="3972900" cy="1347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 sz="4800">
                <a:solidFill>
                  <a:srgbClr val="38761D"/>
                </a:solidFill>
                <a:latin typeface="Merriweather"/>
                <a:ea typeface="Merriweather"/>
                <a:cs typeface="Merriweather"/>
                <a:sym typeface="Merriweather"/>
              </a:rPr>
              <a:t>bien-être</a:t>
            </a:r>
            <a:endParaRPr b="1" sz="4800">
              <a:solidFill>
                <a:srgbClr val="38761D"/>
              </a:solidFill>
              <a:latin typeface="Merriweather"/>
              <a:ea typeface="Merriweather"/>
              <a:cs typeface="Merriweather"/>
              <a:sym typeface="Merriweather"/>
            </a:endParaRPr>
          </a:p>
        </p:txBody>
      </p:sp>
      <p:sp>
        <p:nvSpPr>
          <p:cNvPr id="100" name="Shape 100"/>
          <p:cNvSpPr txBox="1"/>
          <p:nvPr/>
        </p:nvSpPr>
        <p:spPr>
          <a:xfrm>
            <a:off x="150125" y="4315775"/>
            <a:ext cx="3815100" cy="638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 sz="3600">
                <a:solidFill>
                  <a:srgbClr val="A64D79"/>
                </a:solidFill>
                <a:latin typeface="Questrial"/>
                <a:ea typeface="Questrial"/>
                <a:cs typeface="Questrial"/>
                <a:sym typeface="Questrial"/>
              </a:rPr>
              <a:t>Apprentissages</a:t>
            </a:r>
            <a:endParaRPr b="1" sz="3600">
              <a:solidFill>
                <a:srgbClr val="A64D79"/>
              </a:solidFill>
              <a:latin typeface="Questrial"/>
              <a:ea typeface="Questrial"/>
              <a:cs typeface="Questrial"/>
              <a:sym typeface="Questrial"/>
            </a:endParaRPr>
          </a:p>
        </p:txBody>
      </p:sp>
      <p:sp>
        <p:nvSpPr>
          <p:cNvPr id="101" name="Shape 101"/>
          <p:cNvSpPr txBox="1"/>
          <p:nvPr/>
        </p:nvSpPr>
        <p:spPr>
          <a:xfrm>
            <a:off x="3965150" y="4315775"/>
            <a:ext cx="5082300" cy="543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4800">
                <a:solidFill>
                  <a:schemeClr val="accent5"/>
                </a:solidFill>
                <a:latin typeface="Trebuchet MS"/>
                <a:ea typeface="Trebuchet MS"/>
                <a:cs typeface="Trebuchet MS"/>
                <a:sym typeface="Trebuchet MS"/>
              </a:rPr>
              <a:t>Confiance en soi</a:t>
            </a:r>
            <a:endParaRPr sz="4800">
              <a:solidFill>
                <a:schemeClr val="accent5"/>
              </a:solidFill>
              <a:latin typeface="Trebuchet MS"/>
              <a:ea typeface="Trebuchet MS"/>
              <a:cs typeface="Trebuchet MS"/>
              <a:sym typeface="Trebuchet MS"/>
            </a:endParaRPr>
          </a:p>
        </p:txBody>
      </p:sp>
      <p:sp>
        <p:nvSpPr>
          <p:cNvPr id="102" name="Shape 102"/>
          <p:cNvSpPr txBox="1"/>
          <p:nvPr/>
        </p:nvSpPr>
        <p:spPr>
          <a:xfrm>
            <a:off x="370325" y="2976750"/>
            <a:ext cx="5549700" cy="738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6000">
                <a:solidFill>
                  <a:srgbClr val="0000FF"/>
                </a:solidFill>
                <a:latin typeface="Verdana"/>
                <a:ea typeface="Verdana"/>
                <a:cs typeface="Verdana"/>
                <a:sym typeface="Verdana"/>
              </a:rPr>
              <a:t>Ecoute</a:t>
            </a:r>
            <a:endParaRPr sz="6000">
              <a:solidFill>
                <a:srgbClr val="0000FF"/>
              </a:solidFill>
              <a:latin typeface="Verdana"/>
              <a:ea typeface="Verdana"/>
              <a:cs typeface="Verdana"/>
              <a:sym typeface="Verdana"/>
            </a:endParaRPr>
          </a:p>
        </p:txBody>
      </p:sp>
      <p:sp>
        <p:nvSpPr>
          <p:cNvPr id="103" name="Shape 103"/>
          <p:cNvSpPr txBox="1"/>
          <p:nvPr/>
        </p:nvSpPr>
        <p:spPr>
          <a:xfrm>
            <a:off x="4063025" y="1749150"/>
            <a:ext cx="4508700" cy="543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5000">
                <a:solidFill>
                  <a:schemeClr val="accent6"/>
                </a:solidFill>
                <a:latin typeface="Merriweather"/>
                <a:ea typeface="Merriweather"/>
                <a:cs typeface="Merriweather"/>
                <a:sym typeface="Merriweather"/>
              </a:rPr>
              <a:t>Innovation</a:t>
            </a:r>
            <a:endParaRPr sz="5000">
              <a:solidFill>
                <a:schemeClr val="accent6"/>
              </a:solidFill>
              <a:latin typeface="Merriweather"/>
              <a:ea typeface="Merriweather"/>
              <a:cs typeface="Merriweather"/>
              <a:sym typeface="Merriweather"/>
            </a:endParaRPr>
          </a:p>
        </p:txBody>
      </p:sp>
      <p:sp>
        <p:nvSpPr>
          <p:cNvPr id="104" name="Shape 104"/>
          <p:cNvSpPr txBox="1"/>
          <p:nvPr/>
        </p:nvSpPr>
        <p:spPr>
          <a:xfrm>
            <a:off x="3617300" y="1070456"/>
            <a:ext cx="3689400" cy="461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600">
                <a:solidFill>
                  <a:srgbClr val="00FFFF"/>
                </a:solidFill>
                <a:latin typeface="Alegreya"/>
                <a:ea typeface="Alegreya"/>
                <a:cs typeface="Alegreya"/>
                <a:sym typeface="Alegreya"/>
              </a:rPr>
              <a:t>Collaboration</a:t>
            </a:r>
            <a:endParaRPr sz="3600">
              <a:solidFill>
                <a:srgbClr val="00FFFF"/>
              </a:solidFill>
              <a:latin typeface="Alegreya"/>
              <a:ea typeface="Alegreya"/>
              <a:cs typeface="Alegreya"/>
              <a:sym typeface="Alegreya"/>
            </a:endParaRPr>
          </a:p>
        </p:txBody>
      </p:sp>
      <p:sp>
        <p:nvSpPr>
          <p:cNvPr id="105" name="Shape 105"/>
          <p:cNvSpPr txBox="1"/>
          <p:nvPr/>
        </p:nvSpPr>
        <p:spPr>
          <a:xfrm>
            <a:off x="3831000" y="2784250"/>
            <a:ext cx="2630100" cy="330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latin typeface="Unkempt"/>
                <a:ea typeface="Unkempt"/>
                <a:cs typeface="Unkempt"/>
                <a:sym typeface="Unkempt"/>
              </a:rPr>
              <a:t>Climat scolaire</a:t>
            </a:r>
            <a:endParaRPr sz="3000">
              <a:latin typeface="Unkempt"/>
              <a:ea typeface="Unkempt"/>
              <a:cs typeface="Unkempt"/>
              <a:sym typeface="Unkempt"/>
            </a:endParaRPr>
          </a:p>
        </p:txBody>
      </p:sp>
      <p:sp>
        <p:nvSpPr>
          <p:cNvPr id="106" name="Shape 106"/>
          <p:cNvSpPr txBox="1"/>
          <p:nvPr/>
        </p:nvSpPr>
        <p:spPr>
          <a:xfrm>
            <a:off x="2042575" y="3771900"/>
            <a:ext cx="3496800" cy="330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600">
                <a:solidFill>
                  <a:srgbClr val="F4CCCC"/>
                </a:solidFill>
                <a:latin typeface="Varela Round"/>
                <a:ea typeface="Varela Round"/>
                <a:cs typeface="Varela Round"/>
                <a:sym typeface="Varela Round"/>
              </a:rPr>
              <a:t>Rituels</a:t>
            </a:r>
            <a:endParaRPr sz="3600">
              <a:latin typeface="Varela Round"/>
              <a:ea typeface="Varela Round"/>
              <a:cs typeface="Varela Round"/>
              <a:sym typeface="Varela Round"/>
            </a:endParaRPr>
          </a:p>
        </p:txBody>
      </p:sp>
      <p:sp>
        <p:nvSpPr>
          <p:cNvPr id="107" name="Shape 107"/>
          <p:cNvSpPr txBox="1"/>
          <p:nvPr/>
        </p:nvSpPr>
        <p:spPr>
          <a:xfrm>
            <a:off x="6568100" y="2613700"/>
            <a:ext cx="2170200" cy="31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800">
                <a:solidFill>
                  <a:srgbClr val="990000"/>
                </a:solidFill>
              </a:rPr>
              <a:t>Altérité</a:t>
            </a:r>
            <a:endParaRPr sz="2800">
              <a:solidFill>
                <a:srgbClr val="990000"/>
              </a:solidFill>
            </a:endParaRPr>
          </a:p>
        </p:txBody>
      </p:sp>
      <p:sp>
        <p:nvSpPr>
          <p:cNvPr id="108" name="Shape 108"/>
          <p:cNvSpPr txBox="1"/>
          <p:nvPr/>
        </p:nvSpPr>
        <p:spPr>
          <a:xfrm>
            <a:off x="6684600" y="636919"/>
            <a:ext cx="2459400" cy="307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600">
                <a:solidFill>
                  <a:srgbClr val="FFFF00"/>
                </a:solidFill>
                <a:latin typeface="Georgia"/>
                <a:ea typeface="Georgia"/>
                <a:cs typeface="Georgia"/>
                <a:sym typeface="Georgia"/>
              </a:rPr>
              <a:t>Respect</a:t>
            </a:r>
            <a:endParaRPr sz="3600">
              <a:solidFill>
                <a:srgbClr val="FFFF00"/>
              </a:solidFill>
              <a:latin typeface="Georgia"/>
              <a:ea typeface="Georgia"/>
              <a:cs typeface="Georgia"/>
              <a:sym typeface="Georgia"/>
            </a:endParaRPr>
          </a:p>
        </p:txBody>
      </p:sp>
      <p:sp>
        <p:nvSpPr>
          <p:cNvPr id="109" name="Shape 109"/>
          <p:cNvSpPr txBox="1"/>
          <p:nvPr/>
        </p:nvSpPr>
        <p:spPr>
          <a:xfrm>
            <a:off x="299525" y="738250"/>
            <a:ext cx="2916600" cy="85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Roboto"/>
                <a:ea typeface="Roboto"/>
                <a:cs typeface="Roboto"/>
                <a:sym typeface="Roboto"/>
              </a:rPr>
              <a:t>Plaisir</a:t>
            </a:r>
            <a:endParaRPr sz="300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13" name="Shape 113"/>
        <p:cNvGrpSpPr/>
        <p:nvPr/>
      </p:nvGrpSpPr>
      <p:grpSpPr>
        <a:xfrm>
          <a:off x="0" y="0"/>
          <a:ext cx="0" cy="0"/>
          <a:chOff x="0" y="0"/>
          <a:chExt cx="0" cy="0"/>
        </a:xfrm>
      </p:grpSpPr>
      <p:sp>
        <p:nvSpPr>
          <p:cNvPr id="114" name="Shape 114"/>
          <p:cNvSpPr txBox="1"/>
          <p:nvPr>
            <p:ph idx="1" type="body"/>
          </p:nvPr>
        </p:nvSpPr>
        <p:spPr>
          <a:xfrm>
            <a:off x="200550" y="394925"/>
            <a:ext cx="8742900" cy="4357500"/>
          </a:xfrm>
          <a:prstGeom prst="rect">
            <a:avLst/>
          </a:prstGeom>
        </p:spPr>
        <p:txBody>
          <a:bodyPr anchorCtr="0" anchor="t" bIns="91425" lIns="91425" spcFirstLastPara="1" rIns="91425" wrap="square" tIns="91425">
            <a:noAutofit/>
          </a:bodyPr>
          <a:lstStyle/>
          <a:p>
            <a:pPr indent="0" lvl="0" marL="0" rtl="0">
              <a:lnSpc>
                <a:spcPct val="165600"/>
              </a:lnSpc>
              <a:spcBef>
                <a:spcPts val="0"/>
              </a:spcBef>
              <a:spcAft>
                <a:spcPts val="0"/>
              </a:spcAft>
              <a:buClr>
                <a:schemeClr val="dk1"/>
              </a:buClr>
              <a:buSzPts val="1100"/>
              <a:buFont typeface="Arial"/>
              <a:buNone/>
            </a:pPr>
            <a:r>
              <a:t/>
            </a:r>
            <a:endParaRPr b="1" sz="1400">
              <a:solidFill>
                <a:srgbClr val="0B5394"/>
              </a:solidFill>
              <a:latin typeface="Arial"/>
              <a:ea typeface="Arial"/>
              <a:cs typeface="Arial"/>
              <a:sym typeface="Arial"/>
            </a:endParaRPr>
          </a:p>
          <a:p>
            <a:pPr indent="0" lvl="0" marL="0">
              <a:spcBef>
                <a:spcPts val="1600"/>
              </a:spcBef>
              <a:spcAft>
                <a:spcPts val="0"/>
              </a:spcAft>
              <a:buNone/>
            </a:pPr>
            <a:r>
              <a:rPr b="1" lang="en" sz="3000" u="sng">
                <a:solidFill>
                  <a:srgbClr val="474747"/>
                </a:solidFill>
                <a:latin typeface="Arial"/>
                <a:ea typeface="Arial"/>
                <a:cs typeface="Arial"/>
                <a:sym typeface="Arial"/>
              </a:rPr>
              <a:t>Au niveau de l’établissement</a:t>
            </a:r>
            <a:r>
              <a:rPr b="1" lang="en" sz="3000">
                <a:solidFill>
                  <a:srgbClr val="474747"/>
                </a:solidFill>
                <a:latin typeface="Arial"/>
                <a:ea typeface="Arial"/>
                <a:cs typeface="Arial"/>
                <a:sym typeface="Arial"/>
              </a:rPr>
              <a:t> :</a:t>
            </a:r>
            <a:r>
              <a:rPr lang="en" sz="3000">
                <a:solidFill>
                  <a:srgbClr val="474747"/>
                </a:solidFill>
                <a:latin typeface="Arial"/>
                <a:ea typeface="Arial"/>
                <a:cs typeface="Arial"/>
                <a:sym typeface="Arial"/>
              </a:rPr>
              <a:t> </a:t>
            </a:r>
            <a:endParaRPr sz="3000">
              <a:solidFill>
                <a:srgbClr val="474747"/>
              </a:solidFill>
              <a:latin typeface="Arial"/>
              <a:ea typeface="Arial"/>
              <a:cs typeface="Arial"/>
              <a:sym typeface="Arial"/>
            </a:endParaRPr>
          </a:p>
          <a:p>
            <a:pPr indent="0" lvl="0" marL="203200" rtl="0">
              <a:spcBef>
                <a:spcPts val="640"/>
              </a:spcBef>
              <a:spcAft>
                <a:spcPts val="0"/>
              </a:spcAft>
              <a:buNone/>
            </a:pPr>
            <a:r>
              <a:t/>
            </a:r>
            <a:endParaRPr sz="1800">
              <a:solidFill>
                <a:srgbClr val="474747"/>
              </a:solidFill>
              <a:latin typeface="Arial"/>
              <a:ea typeface="Arial"/>
              <a:cs typeface="Arial"/>
              <a:sym typeface="Arial"/>
            </a:endParaRPr>
          </a:p>
          <a:p>
            <a:pPr indent="0" lvl="0" marL="203200" algn="just">
              <a:spcBef>
                <a:spcPts val="640"/>
              </a:spcBef>
              <a:spcAft>
                <a:spcPts val="0"/>
              </a:spcAft>
              <a:buNone/>
            </a:pPr>
            <a:r>
              <a:rPr lang="en" sz="2400">
                <a:solidFill>
                  <a:srgbClr val="474747"/>
                </a:solidFill>
                <a:latin typeface="Arial"/>
                <a:ea typeface="Arial"/>
                <a:cs typeface="Arial"/>
                <a:sym typeface="Arial"/>
              </a:rPr>
              <a:t>“La </a:t>
            </a:r>
            <a:r>
              <a:rPr lang="en" sz="2400">
                <a:solidFill>
                  <a:srgbClr val="474747"/>
                </a:solidFill>
                <a:highlight>
                  <a:srgbClr val="FFFF00"/>
                </a:highlight>
                <a:latin typeface="Arial"/>
                <a:ea typeface="Arial"/>
                <a:cs typeface="Arial"/>
                <a:sym typeface="Arial"/>
              </a:rPr>
              <a:t>qualité du climat scolaire</a:t>
            </a:r>
            <a:r>
              <a:rPr lang="en" sz="2400">
                <a:solidFill>
                  <a:srgbClr val="474747"/>
                </a:solidFill>
                <a:latin typeface="Arial"/>
                <a:ea typeface="Arial"/>
                <a:cs typeface="Arial"/>
                <a:sym typeface="Arial"/>
              </a:rPr>
              <a:t> de l'établissement joue en effet </a:t>
            </a:r>
            <a:r>
              <a:rPr b="1" lang="en" sz="2400">
                <a:solidFill>
                  <a:srgbClr val="474747"/>
                </a:solidFill>
                <a:latin typeface="Arial"/>
                <a:ea typeface="Arial"/>
                <a:cs typeface="Arial"/>
                <a:sym typeface="Arial"/>
              </a:rPr>
              <a:t>un rôle essentiel pour créer un environnement </a:t>
            </a:r>
            <a:r>
              <a:rPr b="1" lang="en" sz="2400">
                <a:solidFill>
                  <a:srgbClr val="474747"/>
                </a:solidFill>
                <a:highlight>
                  <a:srgbClr val="C9DAF8"/>
                </a:highlight>
                <a:latin typeface="Arial"/>
                <a:ea typeface="Arial"/>
                <a:cs typeface="Arial"/>
                <a:sym typeface="Arial"/>
              </a:rPr>
              <a:t>favorable aux apprentissages</a:t>
            </a:r>
            <a:r>
              <a:rPr b="1" lang="en" sz="2400">
                <a:solidFill>
                  <a:srgbClr val="474747"/>
                </a:solidFill>
                <a:latin typeface="Arial"/>
                <a:ea typeface="Arial"/>
                <a:cs typeface="Arial"/>
                <a:sym typeface="Arial"/>
              </a:rPr>
              <a:t> et au </a:t>
            </a:r>
            <a:r>
              <a:rPr b="1" lang="en" sz="2400">
                <a:solidFill>
                  <a:srgbClr val="474747"/>
                </a:solidFill>
                <a:highlight>
                  <a:srgbClr val="EAD1DC"/>
                </a:highlight>
                <a:latin typeface="Arial"/>
                <a:ea typeface="Arial"/>
                <a:cs typeface="Arial"/>
                <a:sym typeface="Arial"/>
              </a:rPr>
              <a:t>bien-être des élèves</a:t>
            </a:r>
            <a:r>
              <a:rPr lang="en" sz="2400">
                <a:solidFill>
                  <a:srgbClr val="474747"/>
                </a:solidFill>
                <a:latin typeface="Arial"/>
                <a:ea typeface="Arial"/>
                <a:cs typeface="Arial"/>
                <a:sym typeface="Arial"/>
              </a:rPr>
              <a:t>. Pour ces derniers, se sentir soutenus par leurs enseignants est un facteur particulièrement important qui favorise le </a:t>
            </a:r>
            <a:r>
              <a:rPr lang="en" sz="2400">
                <a:solidFill>
                  <a:srgbClr val="474747"/>
                </a:solidFill>
                <a:highlight>
                  <a:srgbClr val="D9EAD3"/>
                </a:highlight>
                <a:latin typeface="Arial"/>
                <a:ea typeface="Arial"/>
                <a:cs typeface="Arial"/>
                <a:sym typeface="Arial"/>
              </a:rPr>
              <a:t>sentiment d'aimer l'École”</a:t>
            </a:r>
            <a:r>
              <a:rPr lang="en" sz="2400">
                <a:solidFill>
                  <a:srgbClr val="474747"/>
                </a:solidFill>
                <a:latin typeface="Arial"/>
                <a:ea typeface="Arial"/>
                <a:cs typeface="Arial"/>
                <a:sym typeface="Arial"/>
              </a:rPr>
              <a:t>.  (</a:t>
            </a:r>
            <a:r>
              <a:rPr lang="en" sz="2400" u="sng">
                <a:solidFill>
                  <a:srgbClr val="1155CC"/>
                </a:solidFill>
                <a:latin typeface="Arial"/>
                <a:ea typeface="Arial"/>
                <a:cs typeface="Arial"/>
                <a:sym typeface="Arial"/>
                <a:hlinkClick r:id="rId3"/>
              </a:rPr>
              <a:t>Eduscol)</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18" name="Shape 118"/>
        <p:cNvGrpSpPr/>
        <p:nvPr/>
      </p:nvGrpSpPr>
      <p:grpSpPr>
        <a:xfrm>
          <a:off x="0" y="0"/>
          <a:ext cx="0" cy="0"/>
          <a:chOff x="0" y="0"/>
          <a:chExt cx="0" cy="0"/>
        </a:xfrm>
      </p:grpSpPr>
      <p:sp>
        <p:nvSpPr>
          <p:cNvPr id="119" name="Shape 119"/>
          <p:cNvSpPr txBox="1"/>
          <p:nvPr>
            <p:ph idx="1" type="body"/>
          </p:nvPr>
        </p:nvSpPr>
        <p:spPr>
          <a:xfrm>
            <a:off x="178800" y="96700"/>
            <a:ext cx="8786400" cy="4655700"/>
          </a:xfrm>
          <a:prstGeom prst="rect">
            <a:avLst/>
          </a:prstGeom>
          <a:noFill/>
          <a:ln>
            <a:noFill/>
          </a:ln>
        </p:spPr>
        <p:txBody>
          <a:bodyPr anchorCtr="0" anchor="t" bIns="91425" lIns="91425" spcFirstLastPara="1" rIns="91425" wrap="square" tIns="91425">
            <a:noAutofit/>
          </a:bodyPr>
          <a:lstStyle/>
          <a:p>
            <a:pPr indent="0" lvl="0" marL="0" rtl="0">
              <a:spcBef>
                <a:spcPts val="640"/>
              </a:spcBef>
              <a:spcAft>
                <a:spcPts val="0"/>
              </a:spcAft>
              <a:buNone/>
            </a:pPr>
            <a:r>
              <a:rPr b="1" lang="en" sz="3000" u="sng">
                <a:solidFill>
                  <a:srgbClr val="474747"/>
                </a:solidFill>
                <a:latin typeface="Arial"/>
                <a:ea typeface="Arial"/>
                <a:cs typeface="Arial"/>
                <a:sym typeface="Arial"/>
              </a:rPr>
              <a:t>Dans la classe</a:t>
            </a:r>
            <a:r>
              <a:rPr b="1" lang="en" sz="3000">
                <a:solidFill>
                  <a:srgbClr val="474747"/>
                </a:solidFill>
                <a:latin typeface="Arial"/>
                <a:ea typeface="Arial"/>
                <a:cs typeface="Arial"/>
                <a:sym typeface="Arial"/>
              </a:rPr>
              <a:t> :</a:t>
            </a:r>
            <a:r>
              <a:rPr lang="en" sz="3000">
                <a:solidFill>
                  <a:srgbClr val="474747"/>
                </a:solidFill>
                <a:latin typeface="Arial"/>
                <a:ea typeface="Arial"/>
                <a:cs typeface="Arial"/>
                <a:sym typeface="Arial"/>
              </a:rPr>
              <a:t> </a:t>
            </a:r>
            <a:endParaRPr sz="3000">
              <a:solidFill>
                <a:srgbClr val="474747"/>
              </a:solidFill>
              <a:latin typeface="Arial"/>
              <a:ea typeface="Arial"/>
              <a:cs typeface="Arial"/>
              <a:sym typeface="Arial"/>
            </a:endParaRPr>
          </a:p>
          <a:p>
            <a:pPr indent="0" lvl="0" marL="203200" rtl="0">
              <a:spcBef>
                <a:spcPts val="640"/>
              </a:spcBef>
              <a:spcAft>
                <a:spcPts val="0"/>
              </a:spcAft>
              <a:buNone/>
            </a:pPr>
            <a:r>
              <a:t/>
            </a:r>
            <a:endParaRPr sz="2200">
              <a:solidFill>
                <a:srgbClr val="474747"/>
              </a:solidFill>
              <a:latin typeface="Arial"/>
              <a:ea typeface="Arial"/>
              <a:cs typeface="Arial"/>
              <a:sym typeface="Arial"/>
            </a:endParaRPr>
          </a:p>
          <a:p>
            <a:pPr indent="0" lvl="0" marL="0" rtl="0">
              <a:spcBef>
                <a:spcPts val="640"/>
              </a:spcBef>
              <a:spcAft>
                <a:spcPts val="0"/>
              </a:spcAft>
              <a:buNone/>
            </a:pPr>
            <a:r>
              <a:rPr lang="en" sz="2400"/>
              <a:t>Le professeur est le premier ambassadeur de la langue et de la culture qu'il enseigne. À ce titre, en tant que médiateur, il </a:t>
            </a:r>
            <a:r>
              <a:rPr lang="en" sz="2400">
                <a:highlight>
                  <a:srgbClr val="FFFF00"/>
                </a:highlight>
              </a:rPr>
              <a:t>veille</a:t>
            </a:r>
            <a:r>
              <a:rPr lang="en" sz="2400"/>
              <a:t> à mettre en place un environnement qui </a:t>
            </a:r>
            <a:r>
              <a:rPr lang="en" sz="2400">
                <a:highlight>
                  <a:srgbClr val="EAD1DC"/>
                </a:highlight>
              </a:rPr>
              <a:t>favorise</a:t>
            </a:r>
            <a:r>
              <a:rPr lang="en" sz="2400"/>
              <a:t>  le bain linguistique et culturel. </a:t>
            </a:r>
            <a:endParaRPr sz="2400"/>
          </a:p>
          <a:p>
            <a:pPr indent="0" lvl="0" marL="0" rtl="0">
              <a:spcBef>
                <a:spcPts val="640"/>
              </a:spcBef>
              <a:spcAft>
                <a:spcPts val="0"/>
              </a:spcAft>
              <a:buNone/>
            </a:pPr>
            <a:r>
              <a:t/>
            </a:r>
            <a:endParaRPr sz="2400"/>
          </a:p>
          <a:p>
            <a:pPr indent="0" lvl="0" marL="0" rtl="0">
              <a:spcBef>
                <a:spcPts val="640"/>
              </a:spcBef>
              <a:spcAft>
                <a:spcPts val="0"/>
              </a:spcAft>
              <a:buNone/>
            </a:pPr>
            <a:r>
              <a:rPr lang="en" sz="2400"/>
              <a:t>L'accès à une langue étrangère peut être source de </a:t>
            </a:r>
            <a:r>
              <a:rPr lang="en" sz="2400">
                <a:highlight>
                  <a:srgbClr val="C9DAF8"/>
                </a:highlight>
              </a:rPr>
              <a:t>plaisir</a:t>
            </a:r>
            <a:r>
              <a:rPr lang="en" sz="2400"/>
              <a:t> mais aussi générer un sentiment d'insécurité, </a:t>
            </a:r>
            <a:r>
              <a:rPr lang="en" sz="2400">
                <a:highlight>
                  <a:srgbClr val="D9D2E9"/>
                </a:highlight>
              </a:rPr>
              <a:t>la bienveillance</a:t>
            </a:r>
            <a:r>
              <a:rPr lang="en" sz="2400"/>
              <a:t> du professeur de langues est donc essentielle pour (re)mettre </a:t>
            </a:r>
            <a:r>
              <a:rPr lang="en" sz="2400">
                <a:highlight>
                  <a:srgbClr val="F4CCCC"/>
                </a:highlight>
              </a:rPr>
              <a:t>en confiance</a:t>
            </a:r>
            <a:r>
              <a:rPr lang="en" sz="2400"/>
              <a:t> et accepter que les apprentissages se font de façon très progressive. (</a:t>
            </a:r>
            <a:r>
              <a:rPr lang="en" sz="2400" u="sng">
                <a:solidFill>
                  <a:schemeClr val="hlink"/>
                </a:solidFill>
                <a:hlinkClick r:id="rId3"/>
              </a:rPr>
              <a:t>Eduscol</a:t>
            </a:r>
            <a:r>
              <a:rPr lang="en" sz="2400"/>
              <a:t>)</a:t>
            </a:r>
            <a:endParaRPr sz="2400">
              <a:solidFill>
                <a:srgbClr val="474747"/>
              </a:solidFill>
              <a:latin typeface="Arial"/>
              <a:ea typeface="Arial"/>
              <a:cs typeface="Arial"/>
              <a:sym typeface="Arial"/>
            </a:endParaRPr>
          </a:p>
          <a:p>
            <a:pPr indent="0" lvl="0" marL="203200" rtl="0" algn="just">
              <a:spcBef>
                <a:spcPts val="640"/>
              </a:spcBef>
              <a:spcAft>
                <a:spcPts val="0"/>
              </a:spcAft>
              <a:buNone/>
            </a:pPr>
            <a:r>
              <a:t/>
            </a:r>
            <a:endParaRPr sz="2400">
              <a:solidFill>
                <a:srgbClr val="474747"/>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23" name="Shape 123"/>
        <p:cNvGrpSpPr/>
        <p:nvPr/>
      </p:nvGrpSpPr>
      <p:grpSpPr>
        <a:xfrm>
          <a:off x="0" y="0"/>
          <a:ext cx="0" cy="0"/>
          <a:chOff x="0" y="0"/>
          <a:chExt cx="0" cy="0"/>
        </a:xfrm>
      </p:grpSpPr>
      <p:sp>
        <p:nvSpPr>
          <p:cNvPr id="124" name="Shape 124"/>
          <p:cNvSpPr txBox="1"/>
          <p:nvPr>
            <p:ph type="title"/>
          </p:nvPr>
        </p:nvSpPr>
        <p:spPr>
          <a:xfrm>
            <a:off x="467600" y="787900"/>
            <a:ext cx="8351400" cy="3224700"/>
          </a:xfrm>
          <a:prstGeom prst="rect">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65600"/>
              </a:lnSpc>
              <a:spcBef>
                <a:spcPts val="0"/>
              </a:spcBef>
              <a:spcAft>
                <a:spcPts val="0"/>
              </a:spcAft>
              <a:buNone/>
            </a:pPr>
            <a:r>
              <a:t/>
            </a:r>
            <a:endParaRPr b="1" sz="1800">
              <a:solidFill>
                <a:srgbClr val="5E696C"/>
              </a:solidFill>
              <a:latin typeface="Arial"/>
              <a:ea typeface="Arial"/>
              <a:cs typeface="Arial"/>
              <a:sym typeface="Arial"/>
            </a:endParaRPr>
          </a:p>
          <a:p>
            <a:pPr indent="0" lvl="0" marL="0" rtl="0">
              <a:lnSpc>
                <a:spcPct val="165600"/>
              </a:lnSpc>
              <a:spcBef>
                <a:spcPts val="1600"/>
              </a:spcBef>
              <a:spcAft>
                <a:spcPts val="0"/>
              </a:spcAft>
              <a:buNone/>
            </a:pPr>
            <a:r>
              <a:rPr b="1" lang="en" sz="2400">
                <a:solidFill>
                  <a:srgbClr val="FFFFFF"/>
                </a:solidFill>
                <a:latin typeface="Arial"/>
                <a:ea typeface="Arial"/>
                <a:cs typeface="Arial"/>
                <a:sym typeface="Arial"/>
              </a:rPr>
              <a:t>→ </a:t>
            </a:r>
            <a:r>
              <a:rPr b="1" lang="en" sz="2400">
                <a:solidFill>
                  <a:srgbClr val="FFFFFF"/>
                </a:solidFill>
                <a:latin typeface="Arial"/>
                <a:ea typeface="Arial"/>
                <a:cs typeface="Arial"/>
                <a:sym typeface="Arial"/>
              </a:rPr>
              <a:t>RESPONSIVE CLASSROOM :</a:t>
            </a:r>
            <a:endParaRPr b="1" sz="2400">
              <a:solidFill>
                <a:srgbClr val="FFFFFF"/>
              </a:solidFill>
              <a:latin typeface="Arial"/>
              <a:ea typeface="Arial"/>
              <a:cs typeface="Arial"/>
              <a:sym typeface="Arial"/>
            </a:endParaRPr>
          </a:p>
          <a:p>
            <a:pPr indent="0" lvl="0" marL="0" rtl="0">
              <a:lnSpc>
                <a:spcPct val="165600"/>
              </a:lnSpc>
              <a:spcBef>
                <a:spcPts val="1600"/>
              </a:spcBef>
              <a:spcAft>
                <a:spcPts val="1600"/>
              </a:spcAft>
              <a:buNone/>
            </a:pPr>
            <a:r>
              <a:rPr b="1" lang="en" sz="2400">
                <a:solidFill>
                  <a:schemeClr val="lt1"/>
                </a:solidFill>
                <a:latin typeface="Arial"/>
                <a:ea typeface="Arial"/>
                <a:cs typeface="Arial"/>
                <a:sym typeface="Arial"/>
              </a:rPr>
              <a:t>C’est avant tout une approche qui valorise un climat scolaire favorable pour TOUS.  </a:t>
            </a:r>
            <a:endParaRPr b="1" sz="24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28" name="Shape 128"/>
        <p:cNvGrpSpPr/>
        <p:nvPr/>
      </p:nvGrpSpPr>
      <p:grpSpPr>
        <a:xfrm>
          <a:off x="0" y="0"/>
          <a:ext cx="0" cy="0"/>
          <a:chOff x="0" y="0"/>
          <a:chExt cx="0" cy="0"/>
        </a:xfrm>
      </p:grpSpPr>
      <p:sp>
        <p:nvSpPr>
          <p:cNvPr id="129" name="Shape 129"/>
          <p:cNvSpPr txBox="1"/>
          <p:nvPr>
            <p:ph type="ctrTitle"/>
          </p:nvPr>
        </p:nvSpPr>
        <p:spPr>
          <a:xfrm>
            <a:off x="513300" y="117500"/>
            <a:ext cx="8117400" cy="855300"/>
          </a:xfrm>
          <a:prstGeom prst="rect">
            <a:avLst/>
          </a:prstGeom>
          <a:solidFill>
            <a:srgbClr val="6AA84F"/>
          </a:solidFill>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t/>
            </a:r>
            <a:endParaRPr sz="2500">
              <a:latin typeface="Arial"/>
              <a:ea typeface="Arial"/>
              <a:cs typeface="Arial"/>
              <a:sym typeface="Arial"/>
            </a:endParaRPr>
          </a:p>
          <a:p>
            <a:pPr indent="0" lvl="0" marL="0" rtl="0">
              <a:lnSpc>
                <a:spcPct val="115000"/>
              </a:lnSpc>
              <a:spcBef>
                <a:spcPts val="1600"/>
              </a:spcBef>
              <a:spcAft>
                <a:spcPts val="0"/>
              </a:spcAft>
              <a:buNone/>
            </a:pPr>
            <a:r>
              <a:t/>
            </a:r>
            <a:endParaRPr sz="3000"/>
          </a:p>
          <a:p>
            <a:pPr indent="0" lvl="0" marL="0" rtl="0">
              <a:lnSpc>
                <a:spcPct val="115000"/>
              </a:lnSpc>
              <a:spcBef>
                <a:spcPts val="1600"/>
              </a:spcBef>
              <a:spcAft>
                <a:spcPts val="0"/>
              </a:spcAft>
              <a:buNone/>
            </a:pPr>
            <a:r>
              <a:rPr b="1" lang="en" sz="3600">
                <a:solidFill>
                  <a:srgbClr val="FFFFFF"/>
                </a:solidFill>
              </a:rPr>
              <a:t>Quel est le ressenti d’une élève (CM1)?</a:t>
            </a:r>
            <a:endParaRPr sz="1400">
              <a:solidFill>
                <a:srgbClr val="FFFFFF"/>
              </a:solidFill>
              <a:latin typeface="Lato"/>
              <a:ea typeface="Lato"/>
              <a:cs typeface="Lato"/>
              <a:sym typeface="Lato"/>
            </a:endParaRPr>
          </a:p>
          <a:p>
            <a:pPr indent="0" lvl="0" marL="0" rtl="0">
              <a:lnSpc>
                <a:spcPct val="115000"/>
              </a:lnSpc>
              <a:spcBef>
                <a:spcPts val="1600"/>
              </a:spcBef>
              <a:spcAft>
                <a:spcPts val="0"/>
              </a:spcAft>
              <a:buNone/>
            </a:pPr>
            <a:r>
              <a:t/>
            </a:r>
            <a:endParaRPr sz="2000"/>
          </a:p>
          <a:p>
            <a:pPr indent="0" lvl="0" marL="0" rtl="0">
              <a:spcBef>
                <a:spcPts val="1600"/>
              </a:spcBef>
              <a:spcAft>
                <a:spcPts val="0"/>
              </a:spcAft>
              <a:buNone/>
            </a:pPr>
            <a:r>
              <a:t/>
            </a:r>
            <a:endParaRPr>
              <a:solidFill>
                <a:srgbClr val="FF0000"/>
              </a:solidFill>
            </a:endParaRPr>
          </a:p>
        </p:txBody>
      </p:sp>
      <p:sp>
        <p:nvSpPr>
          <p:cNvPr descr="This video is about A Student's Perspective" id="130" name="Shape 130" title="A Student's Perspective">
            <a:hlinkClick r:id="rId3"/>
          </p:cNvPr>
          <p:cNvSpPr/>
          <p:nvPr/>
        </p:nvSpPr>
        <p:spPr>
          <a:xfrm>
            <a:off x="2086000" y="1088850"/>
            <a:ext cx="5208425" cy="3906325"/>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34" name="Shape 134"/>
        <p:cNvGrpSpPr/>
        <p:nvPr/>
      </p:nvGrpSpPr>
      <p:grpSpPr>
        <a:xfrm>
          <a:off x="0" y="0"/>
          <a:ext cx="0" cy="0"/>
          <a:chOff x="0" y="0"/>
          <a:chExt cx="0" cy="0"/>
        </a:xfrm>
      </p:grpSpPr>
      <p:sp>
        <p:nvSpPr>
          <p:cNvPr id="135" name="Shape 135"/>
          <p:cNvSpPr txBox="1"/>
          <p:nvPr>
            <p:ph type="title"/>
          </p:nvPr>
        </p:nvSpPr>
        <p:spPr>
          <a:xfrm>
            <a:off x="315450" y="1377375"/>
            <a:ext cx="8634000" cy="2173200"/>
          </a:xfrm>
          <a:prstGeom prst="rect">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65600"/>
              </a:lnSpc>
              <a:spcBef>
                <a:spcPts val="0"/>
              </a:spcBef>
              <a:spcAft>
                <a:spcPts val="0"/>
              </a:spcAft>
              <a:buNone/>
            </a:pPr>
            <a:r>
              <a:t/>
            </a:r>
            <a:endParaRPr sz="1800">
              <a:solidFill>
                <a:srgbClr val="5E696C"/>
              </a:solidFill>
              <a:latin typeface="Arial"/>
              <a:ea typeface="Arial"/>
              <a:cs typeface="Arial"/>
              <a:sym typeface="Arial"/>
            </a:endParaRPr>
          </a:p>
          <a:p>
            <a:pPr indent="0" lvl="0" marL="0" rtl="0">
              <a:lnSpc>
                <a:spcPct val="165600"/>
              </a:lnSpc>
              <a:spcBef>
                <a:spcPts val="1600"/>
              </a:spcBef>
              <a:spcAft>
                <a:spcPts val="1600"/>
              </a:spcAft>
              <a:buNone/>
            </a:pPr>
            <a:r>
              <a:rPr b="1" lang="en" sz="3000">
                <a:solidFill>
                  <a:srgbClr val="FFFFFF"/>
                </a:solidFill>
                <a:latin typeface="Arial"/>
                <a:ea typeface="Arial"/>
                <a:cs typeface="Arial"/>
                <a:sym typeface="Arial"/>
              </a:rPr>
              <a:t>Quels sont les éléments essentiels de Responsive Classroom</a:t>
            </a:r>
            <a:r>
              <a:rPr b="1" lang="en" sz="3000">
                <a:solidFill>
                  <a:srgbClr val="FFFFFF"/>
                </a:solidFill>
                <a:latin typeface="Arial"/>
                <a:ea typeface="Arial"/>
                <a:cs typeface="Arial"/>
                <a:sym typeface="Arial"/>
              </a:rPr>
              <a:t> ?</a:t>
            </a:r>
            <a:endParaRPr b="1" sz="3000">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39" name="Shape 139"/>
        <p:cNvGrpSpPr/>
        <p:nvPr/>
      </p:nvGrpSpPr>
      <p:grpSpPr>
        <a:xfrm>
          <a:off x="0" y="0"/>
          <a:ext cx="0" cy="0"/>
          <a:chOff x="0" y="0"/>
          <a:chExt cx="0" cy="0"/>
        </a:xfrm>
      </p:grpSpPr>
      <p:sp>
        <p:nvSpPr>
          <p:cNvPr id="140" name="Shape 140"/>
          <p:cNvSpPr txBox="1"/>
          <p:nvPr>
            <p:ph idx="1" type="body"/>
          </p:nvPr>
        </p:nvSpPr>
        <p:spPr>
          <a:xfrm>
            <a:off x="0" y="117500"/>
            <a:ext cx="9144000" cy="4970100"/>
          </a:xfrm>
          <a:prstGeom prst="rect">
            <a:avLst/>
          </a:prstGeom>
          <a:noFill/>
          <a:ln>
            <a:noFill/>
          </a:ln>
        </p:spPr>
        <p:txBody>
          <a:bodyPr anchorCtr="0" anchor="t" bIns="91425" lIns="91425" spcFirstLastPara="1" rIns="91425" wrap="square" tIns="91425">
            <a:noAutofit/>
          </a:bodyPr>
          <a:lstStyle/>
          <a:p>
            <a:pPr indent="0" lvl="0" marL="0" rtl="0">
              <a:lnSpc>
                <a:spcPct val="165600"/>
              </a:lnSpc>
              <a:spcBef>
                <a:spcPts val="0"/>
              </a:spcBef>
              <a:spcAft>
                <a:spcPts val="0"/>
              </a:spcAft>
              <a:buNone/>
            </a:pPr>
            <a:r>
              <a:rPr b="1" lang="en" sz="2400">
                <a:latin typeface="Arial"/>
                <a:ea typeface="Arial"/>
                <a:cs typeface="Arial"/>
                <a:sym typeface="Arial"/>
              </a:rPr>
              <a:t>→ </a:t>
            </a:r>
            <a:r>
              <a:rPr b="1" lang="en" sz="2400">
                <a:solidFill>
                  <a:srgbClr val="A61C00"/>
                </a:solidFill>
                <a:latin typeface="Arial"/>
                <a:ea typeface="Arial"/>
                <a:cs typeface="Arial"/>
                <a:sym typeface="Arial"/>
              </a:rPr>
              <a:t>F</a:t>
            </a:r>
            <a:r>
              <a:rPr b="1" lang="en" sz="2400">
                <a:solidFill>
                  <a:srgbClr val="A61C00"/>
                </a:solidFill>
                <a:latin typeface="Arial"/>
                <a:ea typeface="Arial"/>
                <a:cs typeface="Arial"/>
                <a:sym typeface="Arial"/>
              </a:rPr>
              <a:t>avoriser des compétences transversales.</a:t>
            </a:r>
            <a:endParaRPr b="1" sz="2400">
              <a:solidFill>
                <a:srgbClr val="A61C00"/>
              </a:solidFill>
              <a:latin typeface="Arial"/>
              <a:ea typeface="Arial"/>
              <a:cs typeface="Arial"/>
              <a:sym typeface="Arial"/>
            </a:endParaRPr>
          </a:p>
          <a:p>
            <a:pPr indent="0" lvl="0" marL="0" rtl="0">
              <a:lnSpc>
                <a:spcPct val="165600"/>
              </a:lnSpc>
              <a:spcBef>
                <a:spcPts val="0"/>
              </a:spcBef>
              <a:spcAft>
                <a:spcPts val="0"/>
              </a:spcAft>
              <a:buNone/>
            </a:pPr>
            <a:r>
              <a:t/>
            </a:r>
            <a:endParaRPr b="1" sz="1400" u="sng">
              <a:latin typeface="Arial"/>
              <a:ea typeface="Arial"/>
              <a:cs typeface="Arial"/>
              <a:sym typeface="Arial"/>
            </a:endParaRPr>
          </a:p>
          <a:p>
            <a:pPr indent="0" lvl="0" marL="0" rtl="0">
              <a:lnSpc>
                <a:spcPct val="138000"/>
              </a:lnSpc>
              <a:spcBef>
                <a:spcPts val="0"/>
              </a:spcBef>
              <a:spcAft>
                <a:spcPts val="0"/>
              </a:spcAft>
              <a:buNone/>
            </a:pPr>
            <a:r>
              <a:rPr b="1" lang="en" sz="3000">
                <a:solidFill>
                  <a:srgbClr val="00FFFF"/>
                </a:solidFill>
                <a:latin typeface="Arial"/>
                <a:ea typeface="Arial"/>
                <a:cs typeface="Arial"/>
                <a:sym typeface="Arial"/>
              </a:rPr>
              <a:t>travailler avec les autres</a:t>
            </a:r>
            <a:endParaRPr sz="2400">
              <a:solidFill>
                <a:srgbClr val="00FFFF"/>
              </a:solidFill>
              <a:latin typeface="Arial"/>
              <a:ea typeface="Arial"/>
              <a:cs typeface="Arial"/>
              <a:sym typeface="Arial"/>
            </a:endParaRPr>
          </a:p>
          <a:p>
            <a:pPr indent="0" lvl="0" marL="0" rtl="0" algn="r">
              <a:lnSpc>
                <a:spcPct val="138000"/>
              </a:lnSpc>
              <a:spcBef>
                <a:spcPts val="0"/>
              </a:spcBef>
              <a:spcAft>
                <a:spcPts val="0"/>
              </a:spcAft>
              <a:buNone/>
            </a:pPr>
            <a:r>
              <a:rPr b="1" lang="en" sz="2400">
                <a:solidFill>
                  <a:srgbClr val="FF0000"/>
                </a:solidFill>
                <a:latin typeface="Arial"/>
                <a:ea typeface="Arial"/>
                <a:cs typeface="Arial"/>
                <a:sym typeface="Arial"/>
              </a:rPr>
              <a:t>affirmer ses idées et ses opinions</a:t>
            </a:r>
            <a:endParaRPr sz="2400">
              <a:latin typeface="Arial"/>
              <a:ea typeface="Arial"/>
              <a:cs typeface="Arial"/>
              <a:sym typeface="Arial"/>
            </a:endParaRPr>
          </a:p>
          <a:p>
            <a:pPr indent="0" lvl="0" marL="0" rtl="0" algn="l">
              <a:lnSpc>
                <a:spcPct val="138000"/>
              </a:lnSpc>
              <a:spcBef>
                <a:spcPts val="0"/>
              </a:spcBef>
              <a:spcAft>
                <a:spcPts val="0"/>
              </a:spcAft>
              <a:buNone/>
            </a:pPr>
            <a:r>
              <a:rPr b="1" lang="en" sz="3000">
                <a:solidFill>
                  <a:srgbClr val="0000FF"/>
                </a:solidFill>
                <a:latin typeface="Arial"/>
                <a:ea typeface="Arial"/>
                <a:cs typeface="Arial"/>
                <a:sym typeface="Arial"/>
              </a:rPr>
              <a:t>écouter les autres</a:t>
            </a:r>
            <a:endParaRPr sz="2400">
              <a:latin typeface="Arial"/>
              <a:ea typeface="Arial"/>
              <a:cs typeface="Arial"/>
              <a:sym typeface="Arial"/>
            </a:endParaRPr>
          </a:p>
          <a:p>
            <a:pPr indent="0" lvl="0" marL="0" rtl="0">
              <a:lnSpc>
                <a:spcPct val="138000"/>
              </a:lnSpc>
              <a:spcBef>
                <a:spcPts val="0"/>
              </a:spcBef>
              <a:spcAft>
                <a:spcPts val="0"/>
              </a:spcAft>
              <a:buNone/>
            </a:pPr>
            <a:r>
              <a:rPr b="1" lang="en" sz="3000">
                <a:solidFill>
                  <a:srgbClr val="00FF00"/>
                </a:solidFill>
                <a:latin typeface="Arial"/>
                <a:ea typeface="Arial"/>
                <a:cs typeface="Arial"/>
                <a:sym typeface="Arial"/>
              </a:rPr>
              <a:t>      </a:t>
            </a:r>
            <a:r>
              <a:rPr b="1" lang="en" sz="3000">
                <a:solidFill>
                  <a:srgbClr val="00FF00"/>
                </a:solidFill>
                <a:latin typeface="Arial"/>
                <a:ea typeface="Arial"/>
                <a:cs typeface="Arial"/>
                <a:sym typeface="Arial"/>
              </a:rPr>
              <a:t>prendre soin de soi et de ses apprentissages</a:t>
            </a:r>
            <a:endParaRPr sz="2400">
              <a:latin typeface="Arial"/>
              <a:ea typeface="Arial"/>
              <a:cs typeface="Arial"/>
              <a:sym typeface="Arial"/>
            </a:endParaRPr>
          </a:p>
          <a:p>
            <a:pPr indent="0" lvl="0" marL="0" rtl="0">
              <a:lnSpc>
                <a:spcPct val="138000"/>
              </a:lnSpc>
              <a:spcBef>
                <a:spcPts val="0"/>
              </a:spcBef>
              <a:spcAft>
                <a:spcPts val="0"/>
              </a:spcAft>
              <a:buNone/>
            </a:pPr>
            <a:r>
              <a:t/>
            </a:r>
            <a:endParaRPr sz="2400">
              <a:latin typeface="Arial"/>
              <a:ea typeface="Arial"/>
              <a:cs typeface="Arial"/>
              <a:sym typeface="Arial"/>
            </a:endParaRPr>
          </a:p>
          <a:p>
            <a:pPr indent="0" lvl="0" marL="0" rtl="0" algn="ctr">
              <a:lnSpc>
                <a:spcPct val="138000"/>
              </a:lnSpc>
              <a:spcBef>
                <a:spcPts val="0"/>
              </a:spcBef>
              <a:spcAft>
                <a:spcPts val="0"/>
              </a:spcAft>
              <a:buNone/>
            </a:pPr>
            <a:r>
              <a:rPr b="1" lang="en" sz="3600">
                <a:solidFill>
                  <a:srgbClr val="FFFF00"/>
                </a:solidFill>
                <a:latin typeface="Arial"/>
                <a:ea typeface="Arial"/>
                <a:cs typeface="Arial"/>
                <a:sym typeface="Arial"/>
              </a:rPr>
              <a:t>penser avant d’agir</a:t>
            </a:r>
            <a:endParaRPr sz="36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