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88" r:id="rId3"/>
    <p:sldId id="289" r:id="rId4"/>
    <p:sldId id="302" r:id="rId5"/>
    <p:sldId id="290" r:id="rId6"/>
    <p:sldId id="264" r:id="rId7"/>
    <p:sldId id="265" r:id="rId8"/>
    <p:sldId id="266" r:id="rId9"/>
    <p:sldId id="267" r:id="rId10"/>
    <p:sldId id="291" r:id="rId11"/>
    <p:sldId id="268" r:id="rId12"/>
    <p:sldId id="292" r:id="rId13"/>
    <p:sldId id="273" r:id="rId14"/>
    <p:sldId id="272" r:id="rId15"/>
    <p:sldId id="293" r:id="rId16"/>
    <p:sldId id="270" r:id="rId17"/>
    <p:sldId id="271" r:id="rId18"/>
    <p:sldId id="275" r:id="rId19"/>
    <p:sldId id="276" r:id="rId20"/>
    <p:sldId id="294" r:id="rId21"/>
    <p:sldId id="278" r:id="rId22"/>
    <p:sldId id="303" r:id="rId23"/>
    <p:sldId id="305" r:id="rId24"/>
    <p:sldId id="304" r:id="rId25"/>
    <p:sldId id="295" r:id="rId26"/>
    <p:sldId id="297" r:id="rId27"/>
    <p:sldId id="301" r:id="rId28"/>
    <p:sldId id="296" r:id="rId29"/>
    <p:sldId id="299" r:id="rId30"/>
    <p:sldId id="300" r:id="rId31"/>
    <p:sldId id="284" r:id="rId32"/>
    <p:sldId id="285" r:id="rId33"/>
    <p:sldId id="286"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44"/>
      </p:cViewPr>
      <p:guideLst>
        <p:guide orient="horz" pos="2160"/>
        <p:guide pos="2880"/>
      </p:guideLst>
    </p:cSldViewPr>
  </p:slideViewPr>
  <p:notesTextViewPr>
    <p:cViewPr>
      <p:scale>
        <a:sx n="1" d="1"/>
        <a:sy n="1" d="1"/>
      </p:scale>
      <p:origin x="0" y="0"/>
    </p:cViewPr>
  </p:notesTextViewPr>
  <p:sorterViewPr>
    <p:cViewPr>
      <p:scale>
        <a:sx n="100" d="100"/>
        <a:sy n="100" d="100"/>
      </p:scale>
      <p:origin x="0" y="-5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1745-699A-4100-8B8D-1CF0BC275F1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580686F-D6BB-478C-BDF2-C7FE59BBB4E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763897E-C1B9-498B-A476-A8CD78CF1E48}"/>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A4E6F940-7DC3-4C00-AEC1-A2DD19853C3F}"/>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4A1B946A-FC8A-42B1-B1D4-24A2E87149AD}"/>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710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CCAC-2F57-4693-A512-D8C96C05C28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D4C737F-9EE9-43C6-ACDC-6E7F6F56C1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A07C2BB-E5B7-47C6-9AD6-D72B67344A33}"/>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593E97C1-E86D-44A5-97C9-DC4F26272198}"/>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72CFD8BA-3343-4925-AC52-2AC82A089BD2}"/>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3724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333D4B-658D-45CB-8B50-284A024864E6}"/>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ED51AAD-08E1-47BB-9CAB-ACDD510E432C}"/>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C6ED1F5-3E68-449B-AE39-E0A5ED321E5C}"/>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B992A0F2-A6E3-47BA-BFC3-B8804AE9E940}"/>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5FB030E5-0F23-49E7-B163-B567B320D028}"/>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21952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1745-699A-4100-8B8D-1CF0BC275F1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580686F-D6BB-478C-BDF2-C7FE59BBB4E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763897E-C1B9-498B-A476-A8CD78CF1E48}"/>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A4E6F940-7DC3-4C00-AEC1-A2DD19853C3F}"/>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4A1B946A-FC8A-42B1-B1D4-24A2E87149AD}"/>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44168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AB70F-090D-4B31-87CC-BE12B397212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09F1A21-818E-4996-9D27-60035FF702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DB0EC51-4CEB-4018-9429-D7D6D8AD7409}"/>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1C2B23D2-91B0-49DF-8B6F-CEB8E00A3508}"/>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AB467C76-66EF-4EFF-AA1B-345E9D1E2801}"/>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33657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872B-BCF1-42D2-9556-BD1B322974F3}"/>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847D85F-54CD-4FBC-8CC8-DB0073D7309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67F0EE-3085-49A4-84E8-832E6A3384C8}"/>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271021DF-213B-43C6-A324-25A0DCCB924C}"/>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C97C126F-D2E6-4F22-94A0-9239D2435008}"/>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31577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199B-4156-4735-A177-15832530621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1AA6DFF-7418-4276-A484-3082A92A93D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4148DB9-DAF5-4A74-8F6E-60469E37EA4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6AF5A63-F17C-41A7-A775-C64E4963957F}"/>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6" name="Footer Placeholder 5">
            <a:extLst>
              <a:ext uri="{FF2B5EF4-FFF2-40B4-BE49-F238E27FC236}">
                <a16:creationId xmlns:a16="http://schemas.microsoft.com/office/drawing/2014/main" id="{AD60599E-8324-4E1D-AD8B-663B1D605406}"/>
              </a:ext>
            </a:extLst>
          </p:cNvPr>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a:extLst>
              <a:ext uri="{FF2B5EF4-FFF2-40B4-BE49-F238E27FC236}">
                <a16:creationId xmlns:a16="http://schemas.microsoft.com/office/drawing/2014/main" id="{4B55EF47-DF36-4F70-81AD-67CC0222CACB}"/>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9233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F85F0-3046-4480-86DA-155FE4602D71}"/>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2D0A7F3-E0CD-4EDC-B66C-4906A3B0833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3ADE0B-0335-4E0B-AA11-C1C8A71F014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0BEF672-7681-47E1-AD1B-FDA57364A1C9}"/>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F8B005-C98C-42CF-9781-63E23F393AE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23C47F4-0F15-42C1-B6C7-4FB5817E10C7}"/>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8" name="Footer Placeholder 7">
            <a:extLst>
              <a:ext uri="{FF2B5EF4-FFF2-40B4-BE49-F238E27FC236}">
                <a16:creationId xmlns:a16="http://schemas.microsoft.com/office/drawing/2014/main" id="{F3729DDA-D160-4226-A11B-2F87040B9B76}"/>
              </a:ext>
            </a:extLst>
          </p:cNvPr>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a:extLst>
              <a:ext uri="{FF2B5EF4-FFF2-40B4-BE49-F238E27FC236}">
                <a16:creationId xmlns:a16="http://schemas.microsoft.com/office/drawing/2014/main" id="{4B64DFF8-F483-4C82-8C17-B2E83687DA08}"/>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97545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65022-76C5-4594-8FCC-34E758DC0CB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32DF971-1AC4-489A-92AB-90E82941CDBB}"/>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4" name="Footer Placeholder 3">
            <a:extLst>
              <a:ext uri="{FF2B5EF4-FFF2-40B4-BE49-F238E27FC236}">
                <a16:creationId xmlns:a16="http://schemas.microsoft.com/office/drawing/2014/main" id="{DE786DEA-7032-4236-B0EB-7C60676AE6A0}"/>
              </a:ext>
            </a:extLst>
          </p:cNvPr>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a:extLst>
              <a:ext uri="{FF2B5EF4-FFF2-40B4-BE49-F238E27FC236}">
                <a16:creationId xmlns:a16="http://schemas.microsoft.com/office/drawing/2014/main" id="{F57B743E-A0FE-42BD-B4A9-E944AC44E9C9}"/>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10346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7FB191-23EC-4995-98D3-4D488C06135D}"/>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3" name="Footer Placeholder 2">
            <a:extLst>
              <a:ext uri="{FF2B5EF4-FFF2-40B4-BE49-F238E27FC236}">
                <a16:creationId xmlns:a16="http://schemas.microsoft.com/office/drawing/2014/main" id="{624877CE-671E-4CA4-B2D5-5356EEBB4988}"/>
              </a:ext>
            </a:extLst>
          </p:cNvPr>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a:extLst>
              <a:ext uri="{FF2B5EF4-FFF2-40B4-BE49-F238E27FC236}">
                <a16:creationId xmlns:a16="http://schemas.microsoft.com/office/drawing/2014/main" id="{DD913D8E-EBD2-481F-BAD4-C8F2E4F2F275}"/>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24221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AA3E-D34C-4D51-8376-E05E3B703C0E}"/>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78B4318-83DD-42CB-B559-FBA5DA7EB7E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89E1173-37DA-4BE7-9CB7-89D546872BB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2D99CC-83AF-455E-85BF-C567F8A9092B}"/>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6" name="Footer Placeholder 5">
            <a:extLst>
              <a:ext uri="{FF2B5EF4-FFF2-40B4-BE49-F238E27FC236}">
                <a16:creationId xmlns:a16="http://schemas.microsoft.com/office/drawing/2014/main" id="{77B0EC4D-D88F-4375-B93C-F468AB79FD9A}"/>
              </a:ext>
            </a:extLst>
          </p:cNvPr>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a:extLst>
              <a:ext uri="{FF2B5EF4-FFF2-40B4-BE49-F238E27FC236}">
                <a16:creationId xmlns:a16="http://schemas.microsoft.com/office/drawing/2014/main" id="{8EB34411-9EC2-4762-8F2C-7AA5F1A59CB0}"/>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0301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AB70F-090D-4B31-87CC-BE12B397212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09F1A21-818E-4996-9D27-60035FF702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DB0EC51-4CEB-4018-9429-D7D6D8AD7409}"/>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1C2B23D2-91B0-49DF-8B6F-CEB8E00A3508}"/>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AB467C76-66EF-4EFF-AA1B-345E9D1E2801}"/>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85502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DEDD-9BAA-4D12-B6F8-41D3A74C4D7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0BD8B8D-B548-4720-BA61-3DA9C0E8EE81}"/>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19CD68E-42AA-4E9D-A1C8-9946FCD74C1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786EB5-3E9A-443D-9749-55EC8B808553}"/>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6" name="Footer Placeholder 5">
            <a:extLst>
              <a:ext uri="{FF2B5EF4-FFF2-40B4-BE49-F238E27FC236}">
                <a16:creationId xmlns:a16="http://schemas.microsoft.com/office/drawing/2014/main" id="{864440F0-295F-4BCD-88EF-9F72302EED58}"/>
              </a:ext>
            </a:extLst>
          </p:cNvPr>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a:extLst>
              <a:ext uri="{FF2B5EF4-FFF2-40B4-BE49-F238E27FC236}">
                <a16:creationId xmlns:a16="http://schemas.microsoft.com/office/drawing/2014/main" id="{E197526C-9B6F-41AC-82C3-9EDACA631866}"/>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34308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CCAC-2F57-4693-A512-D8C96C05C28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D4C737F-9EE9-43C6-ACDC-6E7F6F56C1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A07C2BB-E5B7-47C6-9AD6-D72B67344A33}"/>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593E97C1-E86D-44A5-97C9-DC4F26272198}"/>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72CFD8BA-3343-4925-AC52-2AC82A089BD2}"/>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66312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333D4B-658D-45CB-8B50-284A024864E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ED51AAD-08E1-47BB-9CAB-ACDD510E432C}"/>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C6ED1F5-3E68-449B-AE39-E0A5ED321E5C}"/>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B992A0F2-A6E3-47BA-BFC3-B8804AE9E940}"/>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5FB030E5-0F23-49E7-B163-B567B320D028}"/>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9493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872B-BCF1-42D2-9556-BD1B322974F3}"/>
              </a:ext>
            </a:extLst>
          </p:cNvPr>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847D85F-54CD-4FBC-8CC8-DB0073D73092}"/>
              </a:ext>
            </a:extLst>
          </p:cNvPr>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67F0EE-3085-49A4-84E8-832E6A3384C8}"/>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271021DF-213B-43C6-A324-25A0DCCB924C}"/>
              </a:ext>
            </a:extLst>
          </p:cNvPr>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C97C126F-D2E6-4F22-94A0-9239D2435008}"/>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7393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199B-4156-4735-A177-15832530621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1AA6DFF-7418-4276-A484-3082A92A93D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4148DB9-DAF5-4A74-8F6E-60469E37EA4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6AF5A63-F17C-41A7-A775-C64E4963957F}"/>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6" name="Footer Placeholder 5">
            <a:extLst>
              <a:ext uri="{FF2B5EF4-FFF2-40B4-BE49-F238E27FC236}">
                <a16:creationId xmlns:a16="http://schemas.microsoft.com/office/drawing/2014/main" id="{AD60599E-8324-4E1D-AD8B-663B1D605406}"/>
              </a:ext>
            </a:extLst>
          </p:cNvPr>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a:extLst>
              <a:ext uri="{FF2B5EF4-FFF2-40B4-BE49-F238E27FC236}">
                <a16:creationId xmlns:a16="http://schemas.microsoft.com/office/drawing/2014/main" id="{4B55EF47-DF36-4F70-81AD-67CC0222CACB}"/>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2181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F85F0-3046-4480-86DA-155FE4602D71}"/>
              </a:ext>
            </a:extLst>
          </p:cNvPr>
          <p:cNvSpPr>
            <a:spLocks noGrp="1"/>
          </p:cNvSpPr>
          <p:nvPr>
            <p:ph type="title"/>
          </p:nvPr>
        </p:nvSpPr>
        <p:spPr>
          <a:xfrm>
            <a:off x="629841" y="365129"/>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2D0A7F3-E0CD-4EDC-B66C-4906A3B0833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3ADE0B-0335-4E0B-AA11-C1C8A71F014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0BEF672-7681-47E1-AD1B-FDA57364A1C9}"/>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F8B005-C98C-42CF-9781-63E23F393AEA}"/>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23C47F4-0F15-42C1-B6C7-4FB5817E10C7}"/>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8" name="Footer Placeholder 7">
            <a:extLst>
              <a:ext uri="{FF2B5EF4-FFF2-40B4-BE49-F238E27FC236}">
                <a16:creationId xmlns:a16="http://schemas.microsoft.com/office/drawing/2014/main" id="{F3729DDA-D160-4226-A11B-2F87040B9B76}"/>
              </a:ext>
            </a:extLst>
          </p:cNvPr>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a:extLst>
              <a:ext uri="{FF2B5EF4-FFF2-40B4-BE49-F238E27FC236}">
                <a16:creationId xmlns:a16="http://schemas.microsoft.com/office/drawing/2014/main" id="{4B64DFF8-F483-4C82-8C17-B2E83687DA08}"/>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3863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65022-76C5-4594-8FCC-34E758DC0CB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32DF971-1AC4-489A-92AB-90E82941CDBB}"/>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4" name="Footer Placeholder 3">
            <a:extLst>
              <a:ext uri="{FF2B5EF4-FFF2-40B4-BE49-F238E27FC236}">
                <a16:creationId xmlns:a16="http://schemas.microsoft.com/office/drawing/2014/main" id="{DE786DEA-7032-4236-B0EB-7C60676AE6A0}"/>
              </a:ext>
            </a:extLst>
          </p:cNvPr>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a:extLst>
              <a:ext uri="{FF2B5EF4-FFF2-40B4-BE49-F238E27FC236}">
                <a16:creationId xmlns:a16="http://schemas.microsoft.com/office/drawing/2014/main" id="{F57B743E-A0FE-42BD-B4A9-E944AC44E9C9}"/>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33344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7FB191-23EC-4995-98D3-4D488C06135D}"/>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3" name="Footer Placeholder 2">
            <a:extLst>
              <a:ext uri="{FF2B5EF4-FFF2-40B4-BE49-F238E27FC236}">
                <a16:creationId xmlns:a16="http://schemas.microsoft.com/office/drawing/2014/main" id="{624877CE-671E-4CA4-B2D5-5356EEBB4988}"/>
              </a:ext>
            </a:extLst>
          </p:cNvPr>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a:extLst>
              <a:ext uri="{FF2B5EF4-FFF2-40B4-BE49-F238E27FC236}">
                <a16:creationId xmlns:a16="http://schemas.microsoft.com/office/drawing/2014/main" id="{DD913D8E-EBD2-481F-BAD4-C8F2E4F2F275}"/>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743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AA3E-D34C-4D51-8376-E05E3B703C0E}"/>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78B4318-83DD-42CB-B559-FBA5DA7EB7E8}"/>
              </a:ext>
            </a:extLst>
          </p:cNvPr>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89E1173-37DA-4BE7-9CB7-89D546872BB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2D99CC-83AF-455E-85BF-C567F8A9092B}"/>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6" name="Footer Placeholder 5">
            <a:extLst>
              <a:ext uri="{FF2B5EF4-FFF2-40B4-BE49-F238E27FC236}">
                <a16:creationId xmlns:a16="http://schemas.microsoft.com/office/drawing/2014/main" id="{77B0EC4D-D88F-4375-B93C-F468AB79FD9A}"/>
              </a:ext>
            </a:extLst>
          </p:cNvPr>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a:extLst>
              <a:ext uri="{FF2B5EF4-FFF2-40B4-BE49-F238E27FC236}">
                <a16:creationId xmlns:a16="http://schemas.microsoft.com/office/drawing/2014/main" id="{8EB34411-9EC2-4762-8F2C-7AA5F1A59CB0}"/>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908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DEDD-9BAA-4D12-B6F8-41D3A74C4D7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0BD8B8D-B548-4720-BA61-3DA9C0E8EE81}"/>
              </a:ext>
            </a:extLst>
          </p:cNvPr>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19CD68E-42AA-4E9D-A1C8-9946FCD74C1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786EB5-3E9A-443D-9749-55EC8B808553}"/>
              </a:ext>
            </a:extLst>
          </p:cNvPr>
          <p:cNvSpPr>
            <a:spLocks noGrp="1"/>
          </p:cNvSpPr>
          <p:nvPr>
            <p:ph type="dt" sz="half" idx="10"/>
          </p:nvPr>
        </p:nvSpPr>
        <p:spPr/>
        <p:txBody>
          <a:body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6" name="Footer Placeholder 5">
            <a:extLst>
              <a:ext uri="{FF2B5EF4-FFF2-40B4-BE49-F238E27FC236}">
                <a16:creationId xmlns:a16="http://schemas.microsoft.com/office/drawing/2014/main" id="{864440F0-295F-4BCD-88EF-9F72302EED58}"/>
              </a:ext>
            </a:extLst>
          </p:cNvPr>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a:extLst>
              <a:ext uri="{FF2B5EF4-FFF2-40B4-BE49-F238E27FC236}">
                <a16:creationId xmlns:a16="http://schemas.microsoft.com/office/drawing/2014/main" id="{E197526C-9B6F-41AC-82C3-9EDACA631866}"/>
              </a:ext>
            </a:extLst>
          </p:cNvPr>
          <p:cNvSpPr>
            <a:spLocks noGrp="1"/>
          </p:cNvSpPr>
          <p:nvPr>
            <p:ph type="sldNum" sz="quarter" idx="12"/>
          </p:nvPr>
        </p:nvSpPr>
        <p:spPr/>
        <p:txBody>
          <a:body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2624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74F1B7-5542-407D-B578-A39878C39C54}"/>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981839D-331B-4C7B-91BC-8047372D3DB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E271CD-4C04-42B0-9CED-457C57A3D5A8}"/>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81CED94D-43DB-458E-A6E5-471F802F4D30}"/>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BBD7ADF4-629F-4E5D-905E-4A7D200E95E8}"/>
              </a:ext>
            </a:extLst>
          </p:cNvPr>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86992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74F1B7-5542-407D-B578-A39878C39C5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981839D-331B-4C7B-91BC-8047372D3DB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E271CD-4C04-42B0-9CED-457C57A3D5A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05B3E-929D-4092-B25F-8A28395A2DF2}" type="datetimeFigureOut">
              <a:rPr lang="en-CA" smtClean="0">
                <a:solidFill>
                  <a:prstClr val="black">
                    <a:tint val="75000"/>
                  </a:prstClr>
                </a:solidFill>
              </a:rPr>
              <a:pPr/>
              <a:t>2019-05-09</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81CED94D-43DB-458E-A6E5-471F802F4D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BBD7ADF4-629F-4E5D-905E-4A7D200E95E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8DE67-747C-490E-918B-5FD7F6F2168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55816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ndemora@uwo.ca"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425B7D-3463-4051-949A-A6069421DB1D}"/>
              </a:ext>
            </a:extLst>
          </p:cNvPr>
          <p:cNvSpPr>
            <a:spLocks noGrp="1"/>
          </p:cNvSpPr>
          <p:nvPr>
            <p:ph type="ctrTitle"/>
          </p:nvPr>
        </p:nvSpPr>
        <p:spPr/>
        <p:txBody>
          <a:bodyPr>
            <a:normAutofit fontScale="90000"/>
          </a:bodyPr>
          <a:lstStyle/>
          <a:p>
            <a:r>
              <a:rPr lang="fr-FR" dirty="0"/>
              <a:t>Introduction à </a:t>
            </a:r>
            <a:br>
              <a:rPr lang="fr-FR" dirty="0"/>
            </a:br>
            <a:r>
              <a:rPr lang="fr-FR" dirty="0"/>
              <a:t>la linguistique appliquée</a:t>
            </a:r>
            <a:endParaRPr lang="en-CA" dirty="0"/>
          </a:p>
        </p:txBody>
      </p:sp>
      <p:sp>
        <p:nvSpPr>
          <p:cNvPr id="5" name="Subtitle 4">
            <a:extLst>
              <a:ext uri="{FF2B5EF4-FFF2-40B4-BE49-F238E27FC236}">
                <a16:creationId xmlns:a16="http://schemas.microsoft.com/office/drawing/2014/main" id="{1E9B5F21-98B4-4B8E-A65B-03041FAD8955}"/>
              </a:ext>
            </a:extLst>
          </p:cNvPr>
          <p:cNvSpPr>
            <a:spLocks noGrp="1"/>
          </p:cNvSpPr>
          <p:nvPr>
            <p:ph type="subTitle" idx="1"/>
          </p:nvPr>
        </p:nvSpPr>
        <p:spPr>
          <a:xfrm>
            <a:off x="1143000" y="3789040"/>
            <a:ext cx="6858000" cy="2160240"/>
          </a:xfrm>
        </p:spPr>
        <p:txBody>
          <a:bodyPr>
            <a:normAutofit/>
          </a:bodyPr>
          <a:lstStyle/>
          <a:p>
            <a:r>
              <a:rPr lang="fr-FR" sz="2800" dirty="0"/>
              <a:t>Que nous disent les recherches?</a:t>
            </a:r>
          </a:p>
          <a:p>
            <a:r>
              <a:rPr lang="fr-FR" sz="2800" dirty="0"/>
              <a:t>En quoi peuvent-elles nous aider?</a:t>
            </a:r>
          </a:p>
          <a:p>
            <a:r>
              <a:rPr lang="fr-FR" sz="2800" dirty="0"/>
              <a:t>Nadine de Moras – </a:t>
            </a:r>
            <a:r>
              <a:rPr lang="fr-FR" sz="2800" dirty="0">
                <a:hlinkClick r:id="rId2"/>
              </a:rPr>
              <a:t>ndemora@uwo.ca</a:t>
            </a:r>
            <a:endParaRPr lang="fr-FR" sz="2800" dirty="0"/>
          </a:p>
          <a:p>
            <a:r>
              <a:rPr lang="fr-FR" sz="2800" dirty="0"/>
              <a:t>Le jeudi 9 mai 2019</a:t>
            </a:r>
            <a:endParaRPr lang="en-CA" sz="2800" dirty="0"/>
          </a:p>
        </p:txBody>
      </p:sp>
      <p:pic>
        <p:nvPicPr>
          <p:cNvPr id="2" name="Picture 1">
            <a:extLst>
              <a:ext uri="{FF2B5EF4-FFF2-40B4-BE49-F238E27FC236}">
                <a16:creationId xmlns:a16="http://schemas.microsoft.com/office/drawing/2014/main" id="{747B26A6-B2A1-4775-A567-FB8701F1DA89}"/>
              </a:ext>
            </a:extLst>
          </p:cNvPr>
          <p:cNvPicPr>
            <a:picLocks noChangeAspect="1"/>
          </p:cNvPicPr>
          <p:nvPr/>
        </p:nvPicPr>
        <p:blipFill>
          <a:blip r:embed="rId3"/>
          <a:stretch>
            <a:fillRect/>
          </a:stretch>
        </p:blipFill>
        <p:spPr>
          <a:xfrm>
            <a:off x="0" y="6860"/>
            <a:ext cx="2447488" cy="1664401"/>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7" y="6857"/>
            <a:ext cx="221529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450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9928-0D59-42FA-B1C6-3AC8AF70EEC3}"/>
              </a:ext>
            </a:extLst>
          </p:cNvPr>
          <p:cNvSpPr>
            <a:spLocks noGrp="1"/>
          </p:cNvSpPr>
          <p:nvPr>
            <p:ph type="title"/>
          </p:nvPr>
        </p:nvSpPr>
        <p:spPr/>
        <p:txBody>
          <a:bodyPr>
            <a:normAutofit fontScale="90000"/>
          </a:bodyPr>
          <a:lstStyle/>
          <a:p>
            <a:pPr algn="ctr"/>
            <a:r>
              <a:rPr lang="fr-FR" dirty="0"/>
              <a:t>Lien entre vocabulaire et grammaire</a:t>
            </a:r>
            <a:br>
              <a:rPr lang="fr-FR" dirty="0"/>
            </a:br>
            <a:endParaRPr lang="en-CA" dirty="0"/>
          </a:p>
        </p:txBody>
      </p:sp>
      <p:sp>
        <p:nvSpPr>
          <p:cNvPr id="3" name="Content Placeholder 2">
            <a:extLst>
              <a:ext uri="{FF2B5EF4-FFF2-40B4-BE49-F238E27FC236}">
                <a16:creationId xmlns:a16="http://schemas.microsoft.com/office/drawing/2014/main" id="{FD822788-312A-442F-A513-3D0EA186BE22}"/>
              </a:ext>
            </a:extLst>
          </p:cNvPr>
          <p:cNvSpPr>
            <a:spLocks noGrp="1"/>
          </p:cNvSpPr>
          <p:nvPr>
            <p:ph idx="1"/>
          </p:nvPr>
        </p:nvSpPr>
        <p:spPr>
          <a:xfrm>
            <a:off x="179512" y="1484784"/>
            <a:ext cx="8640960" cy="5040560"/>
          </a:xfrm>
        </p:spPr>
        <p:txBody>
          <a:bodyPr>
            <a:normAutofit fontScale="92500" lnSpcReduction="20000"/>
          </a:bodyPr>
          <a:lstStyle/>
          <a:p>
            <a:r>
              <a:rPr lang="fr-FR" dirty="0"/>
              <a:t>En milieu majoritaire, on peut étudier les conjugaisons et les accords du participe passé quand on a assez de vocabulaire, quand on connaît déjà les verbes et leur prononciation.</a:t>
            </a:r>
          </a:p>
          <a:p>
            <a:r>
              <a:rPr lang="fr-FR" dirty="0"/>
              <a:t>Il faut donc étudier la grammaire </a:t>
            </a:r>
            <a:r>
              <a:rPr lang="fr-FR" b="1" u="sng" dirty="0">
                <a:solidFill>
                  <a:srgbClr val="FF0000"/>
                </a:solidFill>
              </a:rPr>
              <a:t>avec le vocabulaire</a:t>
            </a:r>
            <a:r>
              <a:rPr lang="fr-FR" dirty="0"/>
              <a:t>, un item à la fois. On travaille </a:t>
            </a:r>
            <a:r>
              <a:rPr lang="fr-FR" u="sng" dirty="0"/>
              <a:t>un verbe </a:t>
            </a:r>
            <a:r>
              <a:rPr lang="fr-FR" dirty="0"/>
              <a:t>(sens, prononciation).</a:t>
            </a:r>
          </a:p>
          <a:p>
            <a:r>
              <a:rPr lang="fr-FR" dirty="0"/>
              <a:t>Par exemple, si on voit les conjugaisons d’un verbe, on les voit dans une phrase, ce qui permet d’améliorer le vocabulaire, de voir le verbe en contexte, et surtout de pouvoir utiliser le verbe correctement dans une phrase.</a:t>
            </a:r>
          </a:p>
          <a:p>
            <a:r>
              <a:rPr lang="fr-FR" dirty="0"/>
              <a:t>Si les enfants ne connaissent pas le vocabulaire, il est peu utile d’étudier la grammaire isolément, parce qu’elle reste trop abstraite. </a:t>
            </a:r>
          </a:p>
          <a:p>
            <a:r>
              <a:rPr lang="fr-FR" dirty="0"/>
              <a:t>Si on enseigne la grammaire de façon isolée, les apprenants auront plus de mal à maitriser la règle, et feront des erreurs en utilisant la règle dans une structure.</a:t>
            </a:r>
          </a:p>
        </p:txBody>
      </p:sp>
    </p:spTree>
    <p:extLst>
      <p:ext uri="{BB962C8B-B14F-4D97-AF65-F5344CB8AC3E}">
        <p14:creationId xmlns:p14="http://schemas.microsoft.com/office/powerpoint/2010/main" val="1751436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9DFA8-675D-4281-9315-443027C70C0D}"/>
              </a:ext>
            </a:extLst>
          </p:cNvPr>
          <p:cNvSpPr>
            <a:spLocks noGrp="1"/>
          </p:cNvSpPr>
          <p:nvPr>
            <p:ph type="title"/>
          </p:nvPr>
        </p:nvSpPr>
        <p:spPr>
          <a:xfrm>
            <a:off x="107504" y="274638"/>
            <a:ext cx="8579296" cy="1143000"/>
          </a:xfrm>
        </p:spPr>
        <p:txBody>
          <a:bodyPr>
            <a:normAutofit fontScale="90000"/>
          </a:bodyPr>
          <a:lstStyle/>
          <a:p>
            <a:pPr algn="ctr"/>
            <a:r>
              <a:rPr lang="fr-FR" dirty="0"/>
              <a:t>Le modèle basé sur l’usage: la fréquence</a:t>
            </a:r>
            <a:endParaRPr lang="en-CA" dirty="0"/>
          </a:p>
        </p:txBody>
      </p:sp>
      <p:sp>
        <p:nvSpPr>
          <p:cNvPr id="3" name="Content Placeholder 2">
            <a:extLst>
              <a:ext uri="{FF2B5EF4-FFF2-40B4-BE49-F238E27FC236}">
                <a16:creationId xmlns:a16="http://schemas.microsoft.com/office/drawing/2014/main" id="{263AD6D8-92B2-451E-8B25-C96576FF68ED}"/>
              </a:ext>
            </a:extLst>
          </p:cNvPr>
          <p:cNvSpPr>
            <a:spLocks noGrp="1"/>
          </p:cNvSpPr>
          <p:nvPr>
            <p:ph idx="1"/>
          </p:nvPr>
        </p:nvSpPr>
        <p:spPr>
          <a:xfrm>
            <a:off x="467544" y="1412776"/>
            <a:ext cx="8064896" cy="5184576"/>
          </a:xfrm>
        </p:spPr>
        <p:txBody>
          <a:bodyPr>
            <a:normAutofit fontScale="85000" lnSpcReduction="20000"/>
          </a:bodyPr>
          <a:lstStyle/>
          <a:p>
            <a:pPr>
              <a:spcBef>
                <a:spcPts val="600"/>
              </a:spcBef>
              <a:defRPr/>
            </a:pPr>
            <a:r>
              <a:rPr lang="fr-FR" altLang="en-US" dirty="0"/>
              <a:t>Le cerveau stocke les informations d’après la fréquence, et crée un système de probabilités.</a:t>
            </a:r>
          </a:p>
          <a:p>
            <a:pPr>
              <a:spcBef>
                <a:spcPts val="600"/>
              </a:spcBef>
              <a:defRPr/>
            </a:pPr>
            <a:r>
              <a:rPr lang="fr-FR" altLang="en-US" dirty="0"/>
              <a:t>En milieu naturel, l’enfant apprend un mot avec ses caractéristiques linguistiques (phonétiques, grammaticales, lexicales, orthographiques).</a:t>
            </a:r>
          </a:p>
          <a:p>
            <a:pPr>
              <a:spcBef>
                <a:spcPts val="600"/>
              </a:spcBef>
              <a:defRPr/>
            </a:pPr>
            <a:r>
              <a:rPr lang="fr-FR" altLang="en-US" dirty="0"/>
              <a:t>Par exemple pour les verbes (sujet, COD, temps, mode, voix active),</a:t>
            </a:r>
          </a:p>
          <a:p>
            <a:pPr marL="0" indent="0">
              <a:spcBef>
                <a:spcPts val="600"/>
              </a:spcBef>
              <a:buNone/>
              <a:defRPr/>
            </a:pPr>
            <a:r>
              <a:rPr lang="fr-FR" altLang="en-US" sz="2900" dirty="0"/>
              <a:t>Verbe </a:t>
            </a:r>
            <a:r>
              <a:rPr lang="fr-FR" altLang="en-US" sz="2900" dirty="0">
                <a:solidFill>
                  <a:schemeClr val="hlink"/>
                </a:solidFill>
              </a:rPr>
              <a:t>FALLOIR: </a:t>
            </a:r>
            <a:r>
              <a:rPr lang="fr-FR" altLang="en-US" sz="2300" dirty="0"/>
              <a:t>il impersonnel, le plus souvent au présent + infinitif ou subjonctif = il faut partir</a:t>
            </a:r>
          </a:p>
          <a:p>
            <a:pPr>
              <a:spcBef>
                <a:spcPts val="600"/>
              </a:spcBef>
              <a:defRPr/>
            </a:pPr>
            <a:r>
              <a:rPr lang="fr-FR" altLang="en-US" dirty="0"/>
              <a:t>Nombreuses répétitions  → items stockés en mémoire.</a:t>
            </a:r>
          </a:p>
          <a:p>
            <a:pPr>
              <a:spcBef>
                <a:spcPts val="600"/>
              </a:spcBef>
              <a:defRPr/>
            </a:pPr>
            <a:r>
              <a:rPr lang="fr-FR" altLang="en-US" dirty="0"/>
              <a:t>Une fois suffisamment d’items stockés dans la mémoire à long terme → création de catégories abstraites (maîtrise d’une règle).</a:t>
            </a:r>
          </a:p>
          <a:p>
            <a:pPr>
              <a:spcBef>
                <a:spcPts val="600"/>
              </a:spcBef>
              <a:defRPr/>
            </a:pPr>
            <a:r>
              <a:rPr lang="fr-FR" altLang="en-US" dirty="0"/>
              <a:t>Pour l’acquisition des conjugaisons des verbes, il faut avoir entendu, remarqué, et pratiqué les conjugaisons de centaines de verbes.</a:t>
            </a:r>
          </a:p>
          <a:p>
            <a:pPr>
              <a:defRPr/>
            </a:pPr>
            <a:endParaRPr lang="fr-FR" altLang="en-US" dirty="0"/>
          </a:p>
          <a:p>
            <a:endParaRPr lang="en-CA" dirty="0"/>
          </a:p>
        </p:txBody>
      </p:sp>
    </p:spTree>
    <p:extLst>
      <p:ext uri="{BB962C8B-B14F-4D97-AF65-F5344CB8AC3E}">
        <p14:creationId xmlns:p14="http://schemas.microsoft.com/office/powerpoint/2010/main" val="1037296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802E80A3-4012-4300-9D28-2E6C6294384F}" type="slidenum">
              <a:rPr lang="en-CA" altLang="en-US" sz="1400" smtClean="0">
                <a:solidFill>
                  <a:prstClr val="black"/>
                </a:solidFill>
              </a:rPr>
              <a:pPr eaLnBrk="1" hangingPunct="1">
                <a:spcBef>
                  <a:spcPct val="0"/>
                </a:spcBef>
                <a:buFontTx/>
                <a:buNone/>
              </a:pPr>
              <a:t>12</a:t>
            </a:fld>
            <a:endParaRPr lang="en-CA" altLang="en-US" sz="1400">
              <a:solidFill>
                <a:prstClr val="black"/>
              </a:solidFill>
            </a:endParaRPr>
          </a:p>
        </p:txBody>
      </p:sp>
      <p:sp>
        <p:nvSpPr>
          <p:cNvPr id="17411" name="Rectangle 2"/>
          <p:cNvSpPr>
            <a:spLocks noGrp="1"/>
          </p:cNvSpPr>
          <p:nvPr>
            <p:ph type="title"/>
          </p:nvPr>
        </p:nvSpPr>
        <p:spPr/>
        <p:txBody>
          <a:bodyPr>
            <a:normAutofit/>
          </a:bodyPr>
          <a:lstStyle/>
          <a:p>
            <a:pPr algn="ctr" eaLnBrk="1" hangingPunct="1"/>
            <a:r>
              <a:rPr lang="fr-FR" altLang="en-US" sz="3600" dirty="0"/>
              <a:t>Le Modèle Basé sur l’Usage - Prédictions</a:t>
            </a:r>
          </a:p>
        </p:txBody>
      </p:sp>
      <p:sp>
        <p:nvSpPr>
          <p:cNvPr id="17412" name="Rectangle 3"/>
          <p:cNvSpPr>
            <a:spLocks noGrp="1"/>
          </p:cNvSpPr>
          <p:nvPr>
            <p:ph type="body" idx="1"/>
          </p:nvPr>
        </p:nvSpPr>
        <p:spPr>
          <a:xfrm>
            <a:off x="457200" y="1628800"/>
            <a:ext cx="8229600" cy="4497365"/>
          </a:xfrm>
        </p:spPr>
        <p:txBody>
          <a:bodyPr>
            <a:normAutofit/>
          </a:bodyPr>
          <a:lstStyle/>
          <a:p>
            <a:pPr eaLnBrk="1" hangingPunct="1">
              <a:lnSpc>
                <a:spcPct val="90000"/>
              </a:lnSpc>
              <a:buFontTx/>
              <a:buNone/>
            </a:pPr>
            <a:r>
              <a:rPr lang="fr-FR" altLang="en-US" sz="2800" dirty="0"/>
              <a:t>Il existe </a:t>
            </a:r>
            <a:r>
              <a:rPr lang="fr-FR" altLang="en-US" sz="2800" b="1" dirty="0">
                <a:solidFill>
                  <a:srgbClr val="E46C0A"/>
                </a:solidFill>
              </a:rPr>
              <a:t>1865 noms en –</a:t>
            </a:r>
            <a:r>
              <a:rPr lang="fr-FR" altLang="en-US" sz="2800" b="1" dirty="0" err="1">
                <a:solidFill>
                  <a:srgbClr val="E46C0A"/>
                </a:solidFill>
              </a:rPr>
              <a:t>tion</a:t>
            </a:r>
            <a:r>
              <a:rPr lang="fr-FR" altLang="en-US" sz="2800" b="1" dirty="0">
                <a:solidFill>
                  <a:srgbClr val="E46C0A"/>
                </a:solidFill>
              </a:rPr>
              <a:t> </a:t>
            </a:r>
            <a:r>
              <a:rPr lang="fr-FR" altLang="en-US" sz="2800" dirty="0"/>
              <a:t>avec un seul nom masculin: le bastion.</a:t>
            </a:r>
          </a:p>
          <a:p>
            <a:pPr>
              <a:buNone/>
            </a:pPr>
            <a:r>
              <a:rPr lang="fr-FR" altLang="en-US" sz="2800" dirty="0"/>
              <a:t>Il </a:t>
            </a:r>
            <a:r>
              <a:rPr lang="fr-FR" altLang="en-US" dirty="0"/>
              <a:t>existe </a:t>
            </a:r>
            <a:r>
              <a:rPr lang="fr-FR" altLang="en-US" sz="2800" b="1" dirty="0">
                <a:solidFill>
                  <a:srgbClr val="E46C0A"/>
                </a:solidFill>
              </a:rPr>
              <a:t>9 noms en –</a:t>
            </a:r>
            <a:r>
              <a:rPr lang="fr-FR" altLang="en-US" sz="2800" b="1" dirty="0" err="1">
                <a:solidFill>
                  <a:srgbClr val="E46C0A"/>
                </a:solidFill>
              </a:rPr>
              <a:t>tice</a:t>
            </a:r>
            <a:r>
              <a:rPr lang="fr-FR" altLang="en-US" sz="2800" dirty="0"/>
              <a:t>, dont 4 masculins et 5 féminins; 3 sont très rares et 3 sont assez rares.</a:t>
            </a:r>
          </a:p>
          <a:p>
            <a:pPr eaLnBrk="1" hangingPunct="1">
              <a:lnSpc>
                <a:spcPct val="90000"/>
              </a:lnSpc>
              <a:buFontTx/>
              <a:buNone/>
            </a:pPr>
            <a:r>
              <a:rPr lang="fr-FR" altLang="en-US" sz="2800" b="1" dirty="0">
                <a:solidFill>
                  <a:schemeClr val="accent1"/>
                </a:solidFill>
              </a:rPr>
              <a:t>un </a:t>
            </a:r>
            <a:r>
              <a:rPr lang="fr-FR" altLang="en-US" sz="2800" dirty="0"/>
              <a:t>armistice, </a:t>
            </a:r>
            <a:r>
              <a:rPr lang="fr-FR" altLang="en-US" sz="2800" b="1" dirty="0">
                <a:solidFill>
                  <a:schemeClr val="accent1"/>
                </a:solidFill>
              </a:rPr>
              <a:t>un</a:t>
            </a:r>
            <a:r>
              <a:rPr lang="fr-FR" altLang="en-US" sz="2800" dirty="0"/>
              <a:t> interstice, </a:t>
            </a:r>
            <a:r>
              <a:rPr lang="fr-FR" altLang="en-US" sz="2800" b="1" dirty="0">
                <a:solidFill>
                  <a:schemeClr val="accent1"/>
                </a:solidFill>
              </a:rPr>
              <a:t>un</a:t>
            </a:r>
            <a:r>
              <a:rPr lang="fr-FR" altLang="en-US" sz="2800" dirty="0"/>
              <a:t> solstice, </a:t>
            </a:r>
            <a:r>
              <a:rPr lang="fr-FR" altLang="en-US" sz="2800" b="1" dirty="0">
                <a:solidFill>
                  <a:schemeClr val="accent1"/>
                </a:solidFill>
              </a:rPr>
              <a:t>un</a:t>
            </a:r>
            <a:r>
              <a:rPr lang="fr-FR" altLang="en-US" sz="2800" dirty="0"/>
              <a:t> statice </a:t>
            </a:r>
            <a:r>
              <a:rPr lang="fr-FR" altLang="en-US" sz="2000" dirty="0"/>
              <a:t>(herbe) </a:t>
            </a:r>
          </a:p>
          <a:p>
            <a:pPr eaLnBrk="1" hangingPunct="1">
              <a:lnSpc>
                <a:spcPct val="90000"/>
              </a:lnSpc>
              <a:buFontTx/>
              <a:buNone/>
            </a:pPr>
            <a:r>
              <a:rPr lang="fr-FR" altLang="en-US" sz="2800" b="1" dirty="0">
                <a:solidFill>
                  <a:srgbClr val="FF66CC"/>
                </a:solidFill>
              </a:rPr>
              <a:t>une</a:t>
            </a:r>
            <a:r>
              <a:rPr lang="fr-FR" altLang="en-US" sz="2800" dirty="0"/>
              <a:t> adventice (plante), </a:t>
            </a:r>
            <a:r>
              <a:rPr lang="fr-FR" altLang="en-US" sz="2800" b="1" dirty="0">
                <a:solidFill>
                  <a:srgbClr val="FF66CC"/>
                </a:solidFill>
              </a:rPr>
              <a:t>une</a:t>
            </a:r>
            <a:r>
              <a:rPr lang="fr-FR" altLang="en-US" sz="2800" dirty="0">
                <a:solidFill>
                  <a:srgbClr val="FF66CC"/>
                </a:solidFill>
              </a:rPr>
              <a:t> </a:t>
            </a:r>
            <a:r>
              <a:rPr lang="fr-FR" altLang="en-US" sz="2800" dirty="0"/>
              <a:t>natice (mollusque), </a:t>
            </a:r>
            <a:r>
              <a:rPr lang="fr-FR" altLang="en-US" sz="2800" b="1" dirty="0">
                <a:solidFill>
                  <a:srgbClr val="FF66CC"/>
                </a:solidFill>
              </a:rPr>
              <a:t>une</a:t>
            </a:r>
            <a:r>
              <a:rPr lang="fr-FR" altLang="en-US" sz="2800" dirty="0">
                <a:solidFill>
                  <a:srgbClr val="FF66CC"/>
                </a:solidFill>
              </a:rPr>
              <a:t> </a:t>
            </a:r>
            <a:r>
              <a:rPr lang="fr-FR" altLang="en-US" sz="2800" dirty="0"/>
              <a:t>injustice, </a:t>
            </a:r>
            <a:r>
              <a:rPr lang="fr-FR" altLang="en-US" sz="2800" b="1" dirty="0">
                <a:solidFill>
                  <a:srgbClr val="FF66CC"/>
                </a:solidFill>
              </a:rPr>
              <a:t>une</a:t>
            </a:r>
            <a:r>
              <a:rPr lang="fr-FR" altLang="en-US" sz="2800" dirty="0"/>
              <a:t> justice, </a:t>
            </a:r>
            <a:r>
              <a:rPr lang="fr-FR" altLang="en-US" sz="2800" b="1" dirty="0">
                <a:solidFill>
                  <a:srgbClr val="FF66CC"/>
                </a:solidFill>
              </a:rPr>
              <a:t>une</a:t>
            </a:r>
            <a:r>
              <a:rPr lang="fr-FR" altLang="en-US" sz="2800" dirty="0"/>
              <a:t> notice. </a:t>
            </a:r>
          </a:p>
          <a:p>
            <a:pPr eaLnBrk="1" hangingPunct="1">
              <a:lnSpc>
                <a:spcPct val="90000"/>
              </a:lnSpc>
              <a:buFontTx/>
              <a:buNone/>
            </a:pPr>
            <a:r>
              <a:rPr lang="fr-FR" altLang="en-US" sz="2700" b="1" dirty="0">
                <a:solidFill>
                  <a:srgbClr val="FF0000"/>
                </a:solidFill>
              </a:rPr>
              <a:t>Il sera ainsi beaucoup plus facile d’apprendre le genre des noms en –</a:t>
            </a:r>
            <a:r>
              <a:rPr lang="fr-FR" altLang="en-US" sz="2700" b="1" dirty="0" err="1">
                <a:solidFill>
                  <a:srgbClr val="FF0000"/>
                </a:solidFill>
              </a:rPr>
              <a:t>tion</a:t>
            </a:r>
            <a:r>
              <a:rPr lang="fr-FR" altLang="en-US" sz="2700" b="1" dirty="0">
                <a:solidFill>
                  <a:srgbClr val="FF0000"/>
                </a:solidFill>
              </a:rPr>
              <a:t> que celui des noms en –</a:t>
            </a:r>
            <a:r>
              <a:rPr lang="fr-FR" altLang="en-US" sz="2700" b="1" dirty="0" err="1">
                <a:solidFill>
                  <a:srgbClr val="FF0000"/>
                </a:solidFill>
              </a:rPr>
              <a:t>tice</a:t>
            </a:r>
            <a:r>
              <a:rPr lang="fr-FR" altLang="en-US" sz="2800" dirty="0"/>
              <a:t>.</a:t>
            </a:r>
          </a:p>
        </p:txBody>
      </p:sp>
    </p:spTree>
    <p:extLst>
      <p:ext uri="{BB962C8B-B14F-4D97-AF65-F5344CB8AC3E}">
        <p14:creationId xmlns:p14="http://schemas.microsoft.com/office/powerpoint/2010/main" val="355534094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274D-B871-4696-BB45-58756764C7EB}"/>
              </a:ext>
            </a:extLst>
          </p:cNvPr>
          <p:cNvSpPr>
            <a:spLocks noGrp="1"/>
          </p:cNvSpPr>
          <p:nvPr>
            <p:ph type="title"/>
          </p:nvPr>
        </p:nvSpPr>
        <p:spPr>
          <a:xfrm>
            <a:off x="628650" y="365129"/>
            <a:ext cx="7886700" cy="831623"/>
          </a:xfrm>
        </p:spPr>
        <p:txBody>
          <a:bodyPr/>
          <a:lstStyle/>
          <a:p>
            <a:pPr algn="ctr"/>
            <a:r>
              <a:rPr lang="fr-FR" dirty="0"/>
              <a:t>Exemples</a:t>
            </a:r>
            <a:endParaRPr lang="en-CA" dirty="0"/>
          </a:p>
        </p:txBody>
      </p:sp>
      <p:sp>
        <p:nvSpPr>
          <p:cNvPr id="3" name="Content Placeholder 2">
            <a:extLst>
              <a:ext uri="{FF2B5EF4-FFF2-40B4-BE49-F238E27FC236}">
                <a16:creationId xmlns:a16="http://schemas.microsoft.com/office/drawing/2014/main" id="{6428C59D-721E-49CB-8E6D-2ADE09D098FC}"/>
              </a:ext>
            </a:extLst>
          </p:cNvPr>
          <p:cNvSpPr>
            <a:spLocks noGrp="1"/>
          </p:cNvSpPr>
          <p:nvPr>
            <p:ph idx="1"/>
          </p:nvPr>
        </p:nvSpPr>
        <p:spPr>
          <a:xfrm>
            <a:off x="539552" y="1484784"/>
            <a:ext cx="7992888" cy="5040560"/>
          </a:xfrm>
        </p:spPr>
        <p:txBody>
          <a:bodyPr>
            <a:normAutofit fontScale="85000" lnSpcReduction="20000"/>
          </a:bodyPr>
          <a:lstStyle/>
          <a:p>
            <a:r>
              <a:rPr lang="fr-FR" altLang="en-US" b="1" dirty="0">
                <a:solidFill>
                  <a:schemeClr val="hlink"/>
                </a:solidFill>
              </a:rPr>
              <a:t>Une fois que le locuteur a appris les noms suivants avec leurs propriétés phonétiques, sémantiques et syntaxiques…</a:t>
            </a:r>
          </a:p>
          <a:p>
            <a:r>
              <a:rPr lang="fr-FR" altLang="en-US" b="1" dirty="0">
                <a:solidFill>
                  <a:schemeClr val="hlink"/>
                </a:solidFill>
              </a:rPr>
              <a:t>Un</a:t>
            </a:r>
            <a:r>
              <a:rPr lang="fr-FR" altLang="en-US" dirty="0"/>
              <a:t> acide, </a:t>
            </a:r>
            <a:r>
              <a:rPr lang="fr-FR" altLang="en-US" b="1" dirty="0">
                <a:solidFill>
                  <a:schemeClr val="hlink"/>
                </a:solidFill>
              </a:rPr>
              <a:t>un</a:t>
            </a:r>
            <a:r>
              <a:rPr lang="fr-FR" altLang="en-US" dirty="0"/>
              <a:t> arachide, </a:t>
            </a:r>
            <a:r>
              <a:rPr lang="fr-FR" altLang="en-US" b="1" dirty="0">
                <a:solidFill>
                  <a:schemeClr val="hlink"/>
                </a:solidFill>
              </a:rPr>
              <a:t>le</a:t>
            </a:r>
            <a:r>
              <a:rPr lang="fr-FR" altLang="en-US" dirty="0"/>
              <a:t> bolide, </a:t>
            </a:r>
            <a:r>
              <a:rPr lang="fr-FR" altLang="en-US" b="1" dirty="0">
                <a:solidFill>
                  <a:schemeClr val="hlink"/>
                </a:solidFill>
              </a:rPr>
              <a:t>le</a:t>
            </a:r>
            <a:r>
              <a:rPr lang="fr-FR" altLang="en-US" dirty="0"/>
              <a:t> druide, </a:t>
            </a:r>
            <a:r>
              <a:rPr lang="fr-FR" altLang="en-US" b="1" dirty="0">
                <a:solidFill>
                  <a:schemeClr val="hlink"/>
                </a:solidFill>
              </a:rPr>
              <a:t>le</a:t>
            </a:r>
            <a:r>
              <a:rPr lang="fr-FR" altLang="en-US" dirty="0"/>
              <a:t> fluide, </a:t>
            </a:r>
            <a:r>
              <a:rPr lang="fr-FR" altLang="en-US" b="1" dirty="0">
                <a:solidFill>
                  <a:schemeClr val="hlink"/>
                </a:solidFill>
              </a:rPr>
              <a:t>le</a:t>
            </a:r>
            <a:r>
              <a:rPr lang="fr-FR" altLang="en-US" dirty="0"/>
              <a:t> génocide, </a:t>
            </a:r>
            <a:r>
              <a:rPr lang="fr-FR" altLang="en-US" b="1" dirty="0">
                <a:solidFill>
                  <a:schemeClr val="hlink"/>
                </a:solidFill>
              </a:rPr>
              <a:t>le</a:t>
            </a:r>
            <a:r>
              <a:rPr lang="fr-FR" altLang="en-US" dirty="0"/>
              <a:t> glucide, </a:t>
            </a:r>
            <a:r>
              <a:rPr lang="fr-FR" altLang="en-US" b="1" dirty="0">
                <a:solidFill>
                  <a:schemeClr val="hlink"/>
                </a:solidFill>
              </a:rPr>
              <a:t>un</a:t>
            </a:r>
            <a:r>
              <a:rPr lang="fr-FR" altLang="en-US" dirty="0"/>
              <a:t> homicide, </a:t>
            </a:r>
            <a:r>
              <a:rPr lang="fr-FR" altLang="en-US" b="1" dirty="0">
                <a:solidFill>
                  <a:schemeClr val="hlink"/>
                </a:solidFill>
              </a:rPr>
              <a:t>le</a:t>
            </a:r>
            <a:r>
              <a:rPr lang="fr-FR" altLang="en-US" dirty="0"/>
              <a:t> lipide, </a:t>
            </a:r>
            <a:r>
              <a:rPr lang="fr-FR" altLang="en-US" b="1" dirty="0">
                <a:solidFill>
                  <a:schemeClr val="hlink"/>
                </a:solidFill>
              </a:rPr>
              <a:t>le</a:t>
            </a:r>
            <a:r>
              <a:rPr lang="fr-FR" altLang="en-US" dirty="0"/>
              <a:t> liquide, </a:t>
            </a:r>
            <a:r>
              <a:rPr lang="fr-FR" altLang="en-US" b="1" dirty="0">
                <a:solidFill>
                  <a:schemeClr val="hlink"/>
                </a:solidFill>
              </a:rPr>
              <a:t>le</a:t>
            </a:r>
            <a:r>
              <a:rPr lang="fr-FR" altLang="en-US" dirty="0"/>
              <a:t> pesticide, </a:t>
            </a:r>
            <a:r>
              <a:rPr lang="fr-FR" altLang="en-US" b="1" dirty="0">
                <a:solidFill>
                  <a:schemeClr val="hlink"/>
                </a:solidFill>
              </a:rPr>
              <a:t>le</a:t>
            </a:r>
            <a:r>
              <a:rPr lang="fr-FR" altLang="en-US" dirty="0"/>
              <a:t> solide, </a:t>
            </a:r>
            <a:r>
              <a:rPr lang="fr-FR" altLang="en-US" b="1" dirty="0">
                <a:solidFill>
                  <a:schemeClr val="hlink"/>
                </a:solidFill>
              </a:rPr>
              <a:t>le</a:t>
            </a:r>
            <a:r>
              <a:rPr lang="fr-FR" altLang="en-US" dirty="0"/>
              <a:t> stéroïde, </a:t>
            </a:r>
            <a:r>
              <a:rPr lang="fr-FR" altLang="en-US" b="1" dirty="0">
                <a:solidFill>
                  <a:schemeClr val="hlink"/>
                </a:solidFill>
              </a:rPr>
              <a:t>le</a:t>
            </a:r>
            <a:r>
              <a:rPr lang="fr-FR" altLang="en-US" dirty="0"/>
              <a:t> suicide, </a:t>
            </a:r>
            <a:r>
              <a:rPr lang="fr-FR" altLang="en-US" b="1" dirty="0">
                <a:solidFill>
                  <a:schemeClr val="hlink"/>
                </a:solidFill>
              </a:rPr>
              <a:t>le</a:t>
            </a:r>
            <a:r>
              <a:rPr lang="fr-FR" altLang="en-US" dirty="0"/>
              <a:t> vide…</a:t>
            </a:r>
          </a:p>
          <a:p>
            <a:pPr>
              <a:buNone/>
            </a:pPr>
            <a:r>
              <a:rPr lang="fr-FR" altLang="en-US" dirty="0"/>
              <a:t>Son cerveau crée une catégorie abstraite →  les noms en </a:t>
            </a:r>
            <a:r>
              <a:rPr lang="fr-FR" altLang="en-US" b="1" dirty="0">
                <a:solidFill>
                  <a:schemeClr val="hlink"/>
                </a:solidFill>
              </a:rPr>
              <a:t>–ide</a:t>
            </a:r>
            <a:r>
              <a:rPr lang="fr-FR" altLang="en-US" dirty="0"/>
              <a:t> sont </a:t>
            </a:r>
            <a:r>
              <a:rPr lang="fr-FR" altLang="en-US" b="1" dirty="0">
                <a:solidFill>
                  <a:schemeClr val="hlink"/>
                </a:solidFill>
              </a:rPr>
              <a:t>masculins.</a:t>
            </a:r>
          </a:p>
          <a:p>
            <a:r>
              <a:rPr lang="fr-FR" altLang="en-US" b="1" dirty="0">
                <a:solidFill>
                  <a:srgbClr val="FF66CC"/>
                </a:solidFill>
              </a:rPr>
              <a:t>Une fois que le locuteur a appris les noms suivants avec leurs propriétés phonétiques, sémantiques et syntaxiques…</a:t>
            </a:r>
          </a:p>
          <a:p>
            <a:r>
              <a:rPr lang="fr-FR" altLang="en-US" b="1" dirty="0">
                <a:solidFill>
                  <a:srgbClr val="FF66CC"/>
                </a:solidFill>
              </a:rPr>
              <a:t>Une</a:t>
            </a:r>
            <a:r>
              <a:rPr lang="fr-FR" altLang="en-US" dirty="0"/>
              <a:t> altitude, </a:t>
            </a:r>
            <a:r>
              <a:rPr lang="fr-FR" altLang="en-US" b="1" dirty="0">
                <a:solidFill>
                  <a:srgbClr val="FF66CC"/>
                </a:solidFill>
              </a:rPr>
              <a:t>une</a:t>
            </a:r>
            <a:r>
              <a:rPr lang="fr-FR" altLang="en-US" dirty="0"/>
              <a:t> amplitude, </a:t>
            </a:r>
            <a:r>
              <a:rPr lang="fr-FR" altLang="en-US" b="1" dirty="0">
                <a:solidFill>
                  <a:srgbClr val="FF66CC"/>
                </a:solidFill>
              </a:rPr>
              <a:t>une</a:t>
            </a:r>
            <a:r>
              <a:rPr lang="fr-FR" altLang="en-US" dirty="0"/>
              <a:t> aptitude, </a:t>
            </a:r>
            <a:r>
              <a:rPr lang="fr-FR" altLang="en-US" b="1" dirty="0">
                <a:solidFill>
                  <a:srgbClr val="FF66CC"/>
                </a:solidFill>
              </a:rPr>
              <a:t>une</a:t>
            </a:r>
            <a:r>
              <a:rPr lang="fr-FR" altLang="en-US" dirty="0"/>
              <a:t> attitude, </a:t>
            </a:r>
            <a:r>
              <a:rPr lang="fr-FR" altLang="en-US" b="1" dirty="0">
                <a:solidFill>
                  <a:srgbClr val="FF66CC"/>
                </a:solidFill>
              </a:rPr>
              <a:t>la</a:t>
            </a:r>
            <a:r>
              <a:rPr lang="fr-FR" altLang="en-US" dirty="0"/>
              <a:t> certitude, </a:t>
            </a:r>
            <a:r>
              <a:rPr lang="fr-FR" altLang="en-US" b="1" dirty="0">
                <a:solidFill>
                  <a:srgbClr val="FF66CC"/>
                </a:solidFill>
              </a:rPr>
              <a:t>la</a:t>
            </a:r>
            <a:r>
              <a:rPr lang="fr-FR" altLang="en-US" dirty="0"/>
              <a:t> désuétude, </a:t>
            </a:r>
            <a:r>
              <a:rPr lang="fr-FR" altLang="en-US" b="1" dirty="0">
                <a:solidFill>
                  <a:srgbClr val="FF66CC"/>
                </a:solidFill>
              </a:rPr>
              <a:t>une</a:t>
            </a:r>
            <a:r>
              <a:rPr lang="fr-FR" altLang="en-US" dirty="0"/>
              <a:t> exactitude, </a:t>
            </a:r>
            <a:r>
              <a:rPr lang="fr-FR" altLang="en-US" b="1" dirty="0">
                <a:solidFill>
                  <a:srgbClr val="FF66CC"/>
                </a:solidFill>
              </a:rPr>
              <a:t>la</a:t>
            </a:r>
            <a:r>
              <a:rPr lang="fr-FR" altLang="en-US" dirty="0"/>
              <a:t> gratitude, </a:t>
            </a:r>
            <a:r>
              <a:rPr lang="fr-FR" altLang="en-US" b="1" dirty="0">
                <a:solidFill>
                  <a:srgbClr val="FF66CC"/>
                </a:solidFill>
              </a:rPr>
              <a:t>une</a:t>
            </a:r>
            <a:r>
              <a:rPr lang="fr-FR" altLang="en-US" dirty="0"/>
              <a:t> habitude, </a:t>
            </a:r>
            <a:r>
              <a:rPr lang="fr-FR" altLang="en-US" b="1" dirty="0">
                <a:solidFill>
                  <a:srgbClr val="FF66CC"/>
                </a:solidFill>
              </a:rPr>
              <a:t>une</a:t>
            </a:r>
            <a:r>
              <a:rPr lang="fr-FR" altLang="en-US" dirty="0"/>
              <a:t> inaptitude, </a:t>
            </a:r>
            <a:r>
              <a:rPr lang="fr-FR" altLang="en-US" b="1" dirty="0">
                <a:solidFill>
                  <a:srgbClr val="FF66CC"/>
                </a:solidFill>
              </a:rPr>
              <a:t>une</a:t>
            </a:r>
            <a:r>
              <a:rPr lang="fr-FR" altLang="en-US" dirty="0"/>
              <a:t> incertitude, </a:t>
            </a:r>
            <a:r>
              <a:rPr lang="fr-FR" altLang="en-US" b="1" dirty="0">
                <a:solidFill>
                  <a:srgbClr val="FF66CC"/>
                </a:solidFill>
              </a:rPr>
              <a:t>une</a:t>
            </a:r>
            <a:r>
              <a:rPr lang="fr-FR" altLang="en-US" dirty="0"/>
              <a:t> ingratitude, </a:t>
            </a:r>
            <a:r>
              <a:rPr lang="fr-FR" altLang="en-US" b="1" dirty="0">
                <a:solidFill>
                  <a:srgbClr val="FF66CC"/>
                </a:solidFill>
              </a:rPr>
              <a:t>une</a:t>
            </a:r>
            <a:r>
              <a:rPr lang="fr-FR" altLang="en-US" dirty="0"/>
              <a:t> inquiétude, </a:t>
            </a:r>
            <a:r>
              <a:rPr lang="fr-FR" altLang="en-US" b="1" dirty="0">
                <a:solidFill>
                  <a:srgbClr val="FF66CC"/>
                </a:solidFill>
              </a:rPr>
              <a:t>la</a:t>
            </a:r>
            <a:r>
              <a:rPr lang="fr-FR" altLang="en-US" dirty="0"/>
              <a:t> lassitude, </a:t>
            </a:r>
            <a:r>
              <a:rPr lang="fr-FR" altLang="en-US" b="1" dirty="0">
                <a:solidFill>
                  <a:srgbClr val="FF66CC"/>
                </a:solidFill>
              </a:rPr>
              <a:t>la</a:t>
            </a:r>
            <a:r>
              <a:rPr lang="fr-FR" altLang="en-US" dirty="0"/>
              <a:t> latitude, </a:t>
            </a:r>
            <a:r>
              <a:rPr lang="fr-FR" altLang="en-US" b="1" dirty="0">
                <a:solidFill>
                  <a:srgbClr val="FF66CC"/>
                </a:solidFill>
              </a:rPr>
              <a:t>la</a:t>
            </a:r>
            <a:r>
              <a:rPr lang="fr-FR" altLang="en-US" dirty="0"/>
              <a:t> longitude, </a:t>
            </a:r>
            <a:r>
              <a:rPr lang="fr-FR" altLang="en-US" b="1" dirty="0">
                <a:solidFill>
                  <a:srgbClr val="FF66CC"/>
                </a:solidFill>
              </a:rPr>
              <a:t>la</a:t>
            </a:r>
            <a:r>
              <a:rPr lang="fr-FR" altLang="en-US" dirty="0"/>
              <a:t> magnitude, </a:t>
            </a:r>
            <a:r>
              <a:rPr lang="fr-FR" altLang="en-US" b="1" dirty="0">
                <a:solidFill>
                  <a:srgbClr val="FF66CC"/>
                </a:solidFill>
              </a:rPr>
              <a:t>la</a:t>
            </a:r>
            <a:r>
              <a:rPr lang="fr-FR" altLang="en-US" dirty="0"/>
              <a:t> multitude, </a:t>
            </a:r>
            <a:r>
              <a:rPr lang="fr-FR" altLang="en-US" b="1" dirty="0">
                <a:solidFill>
                  <a:srgbClr val="FF66CC"/>
                </a:solidFill>
              </a:rPr>
              <a:t>la</a:t>
            </a:r>
            <a:r>
              <a:rPr lang="fr-FR" altLang="en-US" dirty="0"/>
              <a:t> solitude…</a:t>
            </a:r>
          </a:p>
          <a:p>
            <a:pPr>
              <a:buNone/>
            </a:pPr>
            <a:r>
              <a:rPr lang="fr-FR" altLang="en-US" dirty="0"/>
              <a:t>Son cerveau crée une catégorie abstraite → les noms en </a:t>
            </a:r>
            <a:r>
              <a:rPr lang="fr-FR" altLang="en-US" b="1" dirty="0">
                <a:solidFill>
                  <a:srgbClr val="FF66CC"/>
                </a:solidFill>
              </a:rPr>
              <a:t>–</a:t>
            </a:r>
            <a:r>
              <a:rPr lang="fr-FR" altLang="en-US" b="1" dirty="0" err="1">
                <a:solidFill>
                  <a:srgbClr val="FF66CC"/>
                </a:solidFill>
              </a:rPr>
              <a:t>itude</a:t>
            </a:r>
            <a:r>
              <a:rPr lang="fr-FR" altLang="en-US" dirty="0"/>
              <a:t> sont </a:t>
            </a:r>
            <a:r>
              <a:rPr lang="fr-FR" altLang="en-US" b="1" dirty="0">
                <a:solidFill>
                  <a:srgbClr val="FF66CC"/>
                </a:solidFill>
              </a:rPr>
              <a:t>féminins.</a:t>
            </a:r>
            <a:endParaRPr lang="en-CA" dirty="0"/>
          </a:p>
        </p:txBody>
      </p:sp>
    </p:spTree>
    <p:extLst>
      <p:ext uri="{BB962C8B-B14F-4D97-AF65-F5344CB8AC3E}">
        <p14:creationId xmlns:p14="http://schemas.microsoft.com/office/powerpoint/2010/main" val="205556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80120"/>
          </a:xfrm>
        </p:spPr>
        <p:txBody>
          <a:bodyPr>
            <a:normAutofit/>
          </a:bodyPr>
          <a:lstStyle/>
          <a:p>
            <a:pPr algn="ctr"/>
            <a:r>
              <a:rPr lang="fr-FR" dirty="0"/>
              <a:t>Généralisations</a:t>
            </a:r>
            <a:endParaRPr lang="en-CA" dirty="0"/>
          </a:p>
        </p:txBody>
      </p:sp>
      <p:sp>
        <p:nvSpPr>
          <p:cNvPr id="3" name="Content Placeholder 2"/>
          <p:cNvSpPr>
            <a:spLocks noGrp="1"/>
          </p:cNvSpPr>
          <p:nvPr>
            <p:ph idx="1"/>
          </p:nvPr>
        </p:nvSpPr>
        <p:spPr>
          <a:xfrm>
            <a:off x="467544" y="1340768"/>
            <a:ext cx="8424936" cy="4896544"/>
          </a:xfrm>
        </p:spPr>
        <p:txBody>
          <a:bodyPr>
            <a:noAutofit/>
          </a:bodyPr>
          <a:lstStyle/>
          <a:p>
            <a:r>
              <a:rPr lang="fr-FR" sz="2400" dirty="0"/>
              <a:t>Tendance naturelle à généraliser une règle (à partir des informations enregistrées) : on applique la règle la plus fréquente aux cas les moins fréquents (surgénéralisation).</a:t>
            </a:r>
          </a:p>
          <a:p>
            <a:pPr marL="228600" lvl="1">
              <a:spcBef>
                <a:spcPts val="1000"/>
              </a:spcBef>
            </a:pPr>
            <a:r>
              <a:rPr lang="fr-FR" dirty="0"/>
              <a:t>La plupart des verbes prennent l’auxiliaire </a:t>
            </a:r>
            <a:r>
              <a:rPr lang="fr-FR" b="1" i="1" dirty="0">
                <a:solidFill>
                  <a:srgbClr val="7030A0"/>
                </a:solidFill>
              </a:rPr>
              <a:t>avoir</a:t>
            </a:r>
            <a:r>
              <a:rPr lang="fr-FR" dirty="0"/>
              <a:t> aux temps composés. </a:t>
            </a:r>
          </a:p>
          <a:p>
            <a:pPr marL="0" lvl="1" indent="0">
              <a:spcBef>
                <a:spcPts val="1000"/>
              </a:spcBef>
              <a:buNone/>
            </a:pPr>
            <a:r>
              <a:rPr lang="fr-FR" sz="2000" dirty="0"/>
              <a:t>               J’</a:t>
            </a:r>
            <a:r>
              <a:rPr lang="fr-FR" sz="2000" dirty="0">
                <a:solidFill>
                  <a:srgbClr val="FF0000"/>
                </a:solidFill>
              </a:rPr>
              <a:t>ai</a:t>
            </a:r>
            <a:r>
              <a:rPr lang="fr-FR" sz="2000" dirty="0"/>
              <a:t> vu, tu </a:t>
            </a:r>
            <a:r>
              <a:rPr lang="fr-FR" sz="2000" dirty="0">
                <a:solidFill>
                  <a:srgbClr val="FF0000"/>
                </a:solidFill>
              </a:rPr>
              <a:t>as</a:t>
            </a:r>
            <a:r>
              <a:rPr lang="fr-FR" sz="2000" dirty="0"/>
              <a:t> vu, il</a:t>
            </a:r>
            <a:r>
              <a:rPr lang="fr-FR" sz="2000" dirty="0">
                <a:solidFill>
                  <a:srgbClr val="FF0000"/>
                </a:solidFill>
              </a:rPr>
              <a:t> a </a:t>
            </a:r>
            <a:r>
              <a:rPr lang="fr-FR" sz="2000" dirty="0"/>
              <a:t>su, elle</a:t>
            </a:r>
            <a:r>
              <a:rPr lang="fr-FR" sz="2000" dirty="0">
                <a:solidFill>
                  <a:srgbClr val="FF0000"/>
                </a:solidFill>
              </a:rPr>
              <a:t> a </a:t>
            </a:r>
            <a:r>
              <a:rPr lang="fr-FR" sz="2000" dirty="0"/>
              <a:t>mangé, nous </a:t>
            </a:r>
            <a:r>
              <a:rPr lang="fr-FR" sz="2000" dirty="0">
                <a:solidFill>
                  <a:srgbClr val="FF0000"/>
                </a:solidFill>
              </a:rPr>
              <a:t>avons</a:t>
            </a:r>
            <a:r>
              <a:rPr lang="fr-FR" sz="2000" dirty="0"/>
              <a:t> fini, ils </a:t>
            </a:r>
            <a:r>
              <a:rPr lang="fr-FR" sz="2000" dirty="0">
                <a:solidFill>
                  <a:srgbClr val="FF0000"/>
                </a:solidFill>
              </a:rPr>
              <a:t>ont</a:t>
            </a:r>
            <a:r>
              <a:rPr lang="fr-FR" sz="2000" dirty="0"/>
              <a:t> compris…</a:t>
            </a:r>
          </a:p>
          <a:p>
            <a:pPr marL="228600" lvl="1">
              <a:spcBef>
                <a:spcPts val="1000"/>
              </a:spcBef>
            </a:pPr>
            <a:r>
              <a:rPr lang="fr-FR" dirty="0"/>
              <a:t>Liste restreinte de verbes avec l’auxiliaire </a:t>
            </a:r>
            <a:r>
              <a:rPr lang="fr-FR" b="1" i="1" dirty="0">
                <a:solidFill>
                  <a:srgbClr val="7030A0"/>
                </a:solidFill>
              </a:rPr>
              <a:t>être.</a:t>
            </a:r>
          </a:p>
          <a:p>
            <a:pPr marL="457200" lvl="1" indent="0">
              <a:buNone/>
            </a:pPr>
            <a:r>
              <a:rPr lang="fr-FR" sz="2000" dirty="0"/>
              <a:t>Arriver, venir, naître etc. + verbes pronominaux.                                            </a:t>
            </a:r>
            <a:r>
              <a:rPr lang="fr-FR" sz="2000" i="1" dirty="0"/>
              <a:t>Elle </a:t>
            </a:r>
            <a:r>
              <a:rPr lang="fr-FR" sz="2000" i="1" dirty="0">
                <a:solidFill>
                  <a:srgbClr val="FF0000"/>
                </a:solidFill>
              </a:rPr>
              <a:t>est</a:t>
            </a:r>
            <a:r>
              <a:rPr lang="fr-FR" sz="2000" i="1" dirty="0"/>
              <a:t> arrivée, je </a:t>
            </a:r>
            <a:r>
              <a:rPr lang="fr-FR" sz="2000" i="1" dirty="0">
                <a:solidFill>
                  <a:srgbClr val="FF0000"/>
                </a:solidFill>
              </a:rPr>
              <a:t>me suis</a:t>
            </a:r>
            <a:r>
              <a:rPr lang="fr-FR" sz="2000" i="1" dirty="0"/>
              <a:t> ennuyée.</a:t>
            </a:r>
          </a:p>
          <a:p>
            <a:r>
              <a:rPr lang="fr-FR" sz="2400" dirty="0"/>
              <a:t>C’est pourquoi il faut travailler une seule structure à la fois, pour laisser le cerveau faire son travail naturellement et facilement. </a:t>
            </a:r>
          </a:p>
          <a:p>
            <a:r>
              <a:rPr lang="fr-FR" sz="2400" dirty="0"/>
              <a:t>Si on voit plusieurs structures en même temps, et des exceptions, le cerveau n’arrive pas à extraire les informations.</a:t>
            </a:r>
          </a:p>
        </p:txBody>
      </p:sp>
    </p:spTree>
    <p:extLst>
      <p:ext uri="{BB962C8B-B14F-4D97-AF65-F5344CB8AC3E}">
        <p14:creationId xmlns:p14="http://schemas.microsoft.com/office/powerpoint/2010/main" val="605868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78AE4-6DC7-4B1E-82FF-F9ADFA79A7E8}"/>
              </a:ext>
            </a:extLst>
          </p:cNvPr>
          <p:cNvSpPr>
            <a:spLocks noGrp="1"/>
          </p:cNvSpPr>
          <p:nvPr>
            <p:ph type="title"/>
          </p:nvPr>
        </p:nvSpPr>
        <p:spPr>
          <a:xfrm>
            <a:off x="628650" y="365129"/>
            <a:ext cx="7886700" cy="1047647"/>
          </a:xfrm>
        </p:spPr>
        <p:txBody>
          <a:bodyPr/>
          <a:lstStyle/>
          <a:p>
            <a:pPr algn="ctr"/>
            <a:r>
              <a:rPr lang="fr-FR" dirty="0"/>
              <a:t>Apprentissage du vocabulaire</a:t>
            </a:r>
            <a:endParaRPr lang="en-CA" dirty="0"/>
          </a:p>
        </p:txBody>
      </p:sp>
      <p:sp>
        <p:nvSpPr>
          <p:cNvPr id="3" name="Content Placeholder 2">
            <a:extLst>
              <a:ext uri="{FF2B5EF4-FFF2-40B4-BE49-F238E27FC236}">
                <a16:creationId xmlns:a16="http://schemas.microsoft.com/office/drawing/2014/main" id="{ED83C490-FA10-4283-829C-6EAE1B9DC09C}"/>
              </a:ext>
            </a:extLst>
          </p:cNvPr>
          <p:cNvSpPr>
            <a:spLocks noGrp="1"/>
          </p:cNvSpPr>
          <p:nvPr>
            <p:ph idx="1"/>
          </p:nvPr>
        </p:nvSpPr>
        <p:spPr>
          <a:xfrm>
            <a:off x="628650" y="1556792"/>
            <a:ext cx="8119814" cy="4620171"/>
          </a:xfrm>
        </p:spPr>
        <p:txBody>
          <a:bodyPr>
            <a:normAutofit fontScale="92500" lnSpcReduction="10000"/>
          </a:bodyPr>
          <a:lstStyle/>
          <a:p>
            <a:pPr marL="0" indent="0">
              <a:buNone/>
            </a:pPr>
            <a:r>
              <a:rPr lang="fr-FR" dirty="0"/>
              <a:t>Pour apprendre un nouveau mot (vocabulaire actif) il faut</a:t>
            </a:r>
          </a:p>
          <a:p>
            <a:r>
              <a:rPr lang="fr-FR" dirty="0"/>
              <a:t>L’avoir remarqué (avoir fait attention au nouveau mot) ;</a:t>
            </a:r>
          </a:p>
          <a:p>
            <a:r>
              <a:rPr lang="fr-FR" dirty="0"/>
              <a:t>En comprendre le sens ;</a:t>
            </a:r>
          </a:p>
          <a:p>
            <a:r>
              <a:rPr lang="fr-FR" dirty="0"/>
              <a:t>L’avoir vu utilisé en contexte dans une phrase (et pas de façon isolée) ;</a:t>
            </a:r>
          </a:p>
          <a:p>
            <a:r>
              <a:rPr lang="fr-FR" dirty="0"/>
              <a:t>En avoir une mémoire auditive pour savoir le prononcer ;</a:t>
            </a:r>
          </a:p>
          <a:p>
            <a:r>
              <a:rPr lang="fr-FR" dirty="0"/>
              <a:t>En avoir une mémoire visuelle pour savoir l’écrire ;</a:t>
            </a:r>
          </a:p>
          <a:p>
            <a:r>
              <a:rPr lang="fr-FR" dirty="0"/>
              <a:t>L’avoir entendu ou lu de nombreuses fois (entre 10 et 20 fois) ;</a:t>
            </a:r>
          </a:p>
          <a:p>
            <a:r>
              <a:rPr lang="fr-FR" dirty="0"/>
              <a:t>L’avoir pratiqué dans des exercices, et préférablement des exercices de communication authentique.</a:t>
            </a:r>
          </a:p>
          <a:p>
            <a:pPr lvl="1"/>
            <a:endParaRPr lang="fr-FR" dirty="0"/>
          </a:p>
          <a:p>
            <a:pPr lvl="1"/>
            <a:endParaRPr lang="en-CA" dirty="0"/>
          </a:p>
        </p:txBody>
      </p:sp>
    </p:spTree>
    <p:extLst>
      <p:ext uri="{BB962C8B-B14F-4D97-AF65-F5344CB8AC3E}">
        <p14:creationId xmlns:p14="http://schemas.microsoft.com/office/powerpoint/2010/main" val="2788534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21331-C707-45AD-9483-45954DC7AA89}"/>
              </a:ext>
            </a:extLst>
          </p:cNvPr>
          <p:cNvSpPr>
            <a:spLocks noGrp="1"/>
          </p:cNvSpPr>
          <p:nvPr>
            <p:ph type="title"/>
          </p:nvPr>
        </p:nvSpPr>
        <p:spPr/>
        <p:txBody>
          <a:bodyPr/>
          <a:lstStyle/>
          <a:p>
            <a:pPr algn="ctr"/>
            <a:r>
              <a:rPr lang="fr-FR" dirty="0"/>
              <a:t>    Exemple - une boule</a:t>
            </a:r>
            <a:endParaRPr lang="en-CA" dirty="0"/>
          </a:p>
        </p:txBody>
      </p:sp>
      <p:sp>
        <p:nvSpPr>
          <p:cNvPr id="3" name="Content Placeholder 2">
            <a:extLst>
              <a:ext uri="{FF2B5EF4-FFF2-40B4-BE49-F238E27FC236}">
                <a16:creationId xmlns:a16="http://schemas.microsoft.com/office/drawing/2014/main" id="{B661A8D9-C2FE-4289-9A52-949A2816D660}"/>
              </a:ext>
            </a:extLst>
          </p:cNvPr>
          <p:cNvSpPr>
            <a:spLocks noGrp="1"/>
          </p:cNvSpPr>
          <p:nvPr>
            <p:ph idx="1"/>
          </p:nvPr>
        </p:nvSpPr>
        <p:spPr>
          <a:xfrm>
            <a:off x="467544" y="1556792"/>
            <a:ext cx="8047806" cy="4620171"/>
          </a:xfrm>
        </p:spPr>
        <p:txBody>
          <a:bodyPr/>
          <a:lstStyle/>
          <a:p>
            <a:r>
              <a:rPr lang="fr-FR" sz="2600" dirty="0"/>
              <a:t>En hiver, les enfants aiment jeter des </a:t>
            </a:r>
            <a:r>
              <a:rPr lang="fr-FR" sz="2600" dirty="0">
                <a:solidFill>
                  <a:srgbClr val="7030A0"/>
                </a:solidFill>
              </a:rPr>
              <a:t>boules</a:t>
            </a:r>
            <a:r>
              <a:rPr lang="fr-FR" sz="2600" dirty="0"/>
              <a:t> de neige.</a:t>
            </a:r>
          </a:p>
          <a:p>
            <a:r>
              <a:rPr lang="fr-FR" sz="2600" dirty="0"/>
              <a:t>On met des </a:t>
            </a:r>
            <a:r>
              <a:rPr lang="fr-FR" sz="2600" dirty="0">
                <a:solidFill>
                  <a:srgbClr val="7030A0"/>
                </a:solidFill>
              </a:rPr>
              <a:t>boules</a:t>
            </a:r>
            <a:r>
              <a:rPr lang="fr-FR" sz="2600" dirty="0"/>
              <a:t> sur l’arbre de Noël.</a:t>
            </a:r>
          </a:p>
          <a:p>
            <a:r>
              <a:rPr lang="fr-FR" sz="2600" dirty="0"/>
              <a:t>La Pétanque est un jeu de </a:t>
            </a:r>
            <a:r>
              <a:rPr lang="fr-FR" sz="2600" dirty="0">
                <a:solidFill>
                  <a:srgbClr val="7030A0"/>
                </a:solidFill>
              </a:rPr>
              <a:t>boules</a:t>
            </a:r>
            <a:r>
              <a:rPr lang="fr-FR" sz="2600" dirty="0"/>
              <a:t> du Sud de la France.</a:t>
            </a:r>
          </a:p>
          <a:p>
            <a:r>
              <a:rPr lang="fr-FR" sz="2600" dirty="0"/>
              <a:t>Magic 8 Ball est la </a:t>
            </a:r>
            <a:r>
              <a:rPr lang="fr-FR" sz="2600" dirty="0">
                <a:solidFill>
                  <a:srgbClr val="7030A0"/>
                </a:solidFill>
              </a:rPr>
              <a:t>boule</a:t>
            </a:r>
            <a:r>
              <a:rPr lang="fr-FR" sz="2600" dirty="0"/>
              <a:t> magique qui répond à toutes vos questions.</a:t>
            </a:r>
          </a:p>
          <a:p>
            <a:pPr marL="0" indent="0">
              <a:buNone/>
            </a:pPr>
            <a:endParaRPr lang="en-CA" dirty="0"/>
          </a:p>
        </p:txBody>
      </p:sp>
      <p:pic>
        <p:nvPicPr>
          <p:cNvPr id="4" name="Picture 3">
            <a:extLst>
              <a:ext uri="{FF2B5EF4-FFF2-40B4-BE49-F238E27FC236}">
                <a16:creationId xmlns:a16="http://schemas.microsoft.com/office/drawing/2014/main" id="{4495FCAB-B1FC-4015-ABB7-7177655500C2}"/>
              </a:ext>
            </a:extLst>
          </p:cNvPr>
          <p:cNvPicPr>
            <a:picLocks noChangeAspect="1"/>
          </p:cNvPicPr>
          <p:nvPr/>
        </p:nvPicPr>
        <p:blipFill>
          <a:blip r:embed="rId2"/>
          <a:stretch>
            <a:fillRect/>
          </a:stretch>
        </p:blipFill>
        <p:spPr>
          <a:xfrm>
            <a:off x="2483768" y="4129406"/>
            <a:ext cx="2088232" cy="1854752"/>
          </a:xfrm>
          <a:prstGeom prst="rect">
            <a:avLst/>
          </a:prstGeom>
        </p:spPr>
      </p:pic>
      <p:pic>
        <p:nvPicPr>
          <p:cNvPr id="5" name="Picture 4">
            <a:extLst>
              <a:ext uri="{FF2B5EF4-FFF2-40B4-BE49-F238E27FC236}">
                <a16:creationId xmlns:a16="http://schemas.microsoft.com/office/drawing/2014/main" id="{2425C3D7-8F01-4F68-8BCF-D49E7777FED4}"/>
              </a:ext>
            </a:extLst>
          </p:cNvPr>
          <p:cNvPicPr>
            <a:picLocks noChangeAspect="1"/>
          </p:cNvPicPr>
          <p:nvPr/>
        </p:nvPicPr>
        <p:blipFill>
          <a:blip r:embed="rId3"/>
          <a:stretch>
            <a:fillRect/>
          </a:stretch>
        </p:blipFill>
        <p:spPr>
          <a:xfrm>
            <a:off x="4716015" y="4105587"/>
            <a:ext cx="2302231" cy="1897343"/>
          </a:xfrm>
          <a:prstGeom prst="rect">
            <a:avLst/>
          </a:prstGeom>
        </p:spPr>
      </p:pic>
      <p:pic>
        <p:nvPicPr>
          <p:cNvPr id="6" name="Picture 5">
            <a:extLst>
              <a:ext uri="{FF2B5EF4-FFF2-40B4-BE49-F238E27FC236}">
                <a16:creationId xmlns:a16="http://schemas.microsoft.com/office/drawing/2014/main" id="{7CBFAAA9-0F55-482E-97CC-5C07CDEB910F}"/>
              </a:ext>
            </a:extLst>
          </p:cNvPr>
          <p:cNvPicPr>
            <a:picLocks noChangeAspect="1"/>
          </p:cNvPicPr>
          <p:nvPr/>
        </p:nvPicPr>
        <p:blipFill>
          <a:blip r:embed="rId4"/>
          <a:stretch>
            <a:fillRect/>
          </a:stretch>
        </p:blipFill>
        <p:spPr>
          <a:xfrm>
            <a:off x="7018246" y="4075944"/>
            <a:ext cx="1586202" cy="1908213"/>
          </a:xfrm>
          <a:prstGeom prst="rect">
            <a:avLst/>
          </a:prstGeom>
        </p:spPr>
      </p:pic>
      <p:pic>
        <p:nvPicPr>
          <p:cNvPr id="7" name="Picture 6">
            <a:extLst>
              <a:ext uri="{FF2B5EF4-FFF2-40B4-BE49-F238E27FC236}">
                <a16:creationId xmlns:a16="http://schemas.microsoft.com/office/drawing/2014/main" id="{5437B7EB-DE7A-48DC-B975-7E61833A5191}"/>
              </a:ext>
            </a:extLst>
          </p:cNvPr>
          <p:cNvPicPr>
            <a:picLocks noChangeAspect="1"/>
          </p:cNvPicPr>
          <p:nvPr/>
        </p:nvPicPr>
        <p:blipFill>
          <a:blip r:embed="rId5"/>
          <a:stretch>
            <a:fillRect/>
          </a:stretch>
        </p:blipFill>
        <p:spPr>
          <a:xfrm>
            <a:off x="7611227" y="116632"/>
            <a:ext cx="1338563" cy="1187671"/>
          </a:xfrm>
          <a:prstGeom prst="rect">
            <a:avLst/>
          </a:prstGeom>
        </p:spPr>
      </p:pic>
      <p:pic>
        <p:nvPicPr>
          <p:cNvPr id="8" name="Picture 7">
            <a:extLst>
              <a:ext uri="{FF2B5EF4-FFF2-40B4-BE49-F238E27FC236}">
                <a16:creationId xmlns:a16="http://schemas.microsoft.com/office/drawing/2014/main" id="{373163BA-F687-47D1-A347-744A2D31063C}"/>
              </a:ext>
            </a:extLst>
          </p:cNvPr>
          <p:cNvPicPr>
            <a:picLocks noChangeAspect="1"/>
          </p:cNvPicPr>
          <p:nvPr/>
        </p:nvPicPr>
        <p:blipFill>
          <a:blip r:embed="rId6"/>
          <a:stretch>
            <a:fillRect/>
          </a:stretch>
        </p:blipFill>
        <p:spPr>
          <a:xfrm>
            <a:off x="749446" y="4062403"/>
            <a:ext cx="1734322" cy="1908214"/>
          </a:xfrm>
          <a:prstGeom prst="rect">
            <a:avLst/>
          </a:prstGeom>
        </p:spPr>
      </p:pic>
    </p:spTree>
    <p:extLst>
      <p:ext uri="{BB962C8B-B14F-4D97-AF65-F5344CB8AC3E}">
        <p14:creationId xmlns:p14="http://schemas.microsoft.com/office/powerpoint/2010/main" val="2294051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831623"/>
          </a:xfrm>
        </p:spPr>
        <p:txBody>
          <a:bodyPr>
            <a:normAutofit/>
          </a:bodyPr>
          <a:lstStyle/>
          <a:p>
            <a:pPr algn="ctr"/>
            <a:r>
              <a:rPr lang="fr-FR" sz="4000" dirty="0"/>
              <a:t>Implications pour l’enseignement (1)</a:t>
            </a:r>
            <a:endParaRPr lang="en-CA" sz="4000" dirty="0"/>
          </a:p>
        </p:txBody>
      </p:sp>
      <p:sp>
        <p:nvSpPr>
          <p:cNvPr id="3" name="Content Placeholder 2"/>
          <p:cNvSpPr>
            <a:spLocks noGrp="1"/>
          </p:cNvSpPr>
          <p:nvPr>
            <p:ph idx="1"/>
          </p:nvPr>
        </p:nvSpPr>
        <p:spPr>
          <a:xfrm>
            <a:off x="628650" y="1484784"/>
            <a:ext cx="7886700" cy="4824535"/>
          </a:xfrm>
        </p:spPr>
        <p:txBody>
          <a:bodyPr>
            <a:normAutofit fontScale="77500" lnSpcReduction="20000"/>
          </a:bodyPr>
          <a:lstStyle/>
          <a:p>
            <a:r>
              <a:rPr lang="fr-FR" dirty="0"/>
              <a:t>Les explications de règles aident un peu, mais pas beaucoup. Les apprenants continuent à faire des erreurs même s’ils connaissent la règle; ou bien, ils mélangent les règles.</a:t>
            </a:r>
          </a:p>
          <a:p>
            <a:r>
              <a:rPr lang="fr-FR" dirty="0"/>
              <a:t>Même des règles qui paraissent simples (s du pluriel), ne sont pas acquises facilement.</a:t>
            </a:r>
          </a:p>
          <a:p>
            <a:r>
              <a:rPr lang="fr-FR" dirty="0"/>
              <a:t>Le cerveau fonctionne </a:t>
            </a:r>
            <a:r>
              <a:rPr lang="fr-FR" dirty="0">
                <a:solidFill>
                  <a:srgbClr val="FF0000"/>
                </a:solidFill>
              </a:rPr>
              <a:t>difficilement </a:t>
            </a:r>
            <a:r>
              <a:rPr lang="fr-FR" dirty="0"/>
              <a:t>en termes de règles abstraites conscientes, mais </a:t>
            </a:r>
            <a:r>
              <a:rPr lang="fr-FR" dirty="0">
                <a:solidFill>
                  <a:srgbClr val="FF0000"/>
                </a:solidFill>
              </a:rPr>
              <a:t>plutôt sous formes de règles « inconscientes ».</a:t>
            </a:r>
          </a:p>
          <a:p>
            <a:r>
              <a:rPr lang="fr-FR" dirty="0"/>
              <a:t>On veut que les apprenants puissent parler et écrire de façon « automatique », avec le minimum de fautes.</a:t>
            </a:r>
          </a:p>
          <a:p>
            <a:r>
              <a:rPr lang="fr-FR" dirty="0"/>
              <a:t>Pour maximiser les efforts de tous, il est préférable d’aller dans la même direction qu’un apprentissage « naturel ».</a:t>
            </a:r>
          </a:p>
          <a:p>
            <a:r>
              <a:rPr lang="fr-FR" dirty="0"/>
              <a:t>Comprendre le fonctionnement de l’acquisition naturelle aide à mieux enseigner.</a:t>
            </a:r>
          </a:p>
          <a:p>
            <a:r>
              <a:rPr lang="fr-FR" dirty="0"/>
              <a:t>Pour la grammaire, la lecture et l’exposition « naturelle » aux règles grammaticales écrites sont particulièrement utiles.</a:t>
            </a:r>
          </a:p>
        </p:txBody>
      </p:sp>
    </p:spTree>
    <p:extLst>
      <p:ext uri="{BB962C8B-B14F-4D97-AF65-F5344CB8AC3E}">
        <p14:creationId xmlns:p14="http://schemas.microsoft.com/office/powerpoint/2010/main" val="3172095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903631"/>
          </a:xfrm>
        </p:spPr>
        <p:txBody>
          <a:bodyPr>
            <a:normAutofit/>
          </a:bodyPr>
          <a:lstStyle/>
          <a:p>
            <a:pPr algn="ctr"/>
            <a:r>
              <a:rPr lang="fr-FR" sz="4000" dirty="0"/>
              <a:t>Implications pour l’enseignement (2)</a:t>
            </a:r>
            <a:endParaRPr lang="en-CA" sz="4000" dirty="0"/>
          </a:p>
        </p:txBody>
      </p:sp>
      <p:sp>
        <p:nvSpPr>
          <p:cNvPr id="3" name="Content Placeholder 2"/>
          <p:cNvSpPr>
            <a:spLocks noGrp="1"/>
          </p:cNvSpPr>
          <p:nvPr>
            <p:ph idx="1"/>
          </p:nvPr>
        </p:nvSpPr>
        <p:spPr>
          <a:xfrm>
            <a:off x="467544" y="1484785"/>
            <a:ext cx="8064896" cy="5008094"/>
          </a:xfrm>
        </p:spPr>
        <p:txBody>
          <a:bodyPr>
            <a:normAutofit fontScale="92500" lnSpcReduction="20000"/>
          </a:bodyPr>
          <a:lstStyle/>
          <a:p>
            <a:pPr marL="0" lvl="1" indent="0">
              <a:spcBef>
                <a:spcPts val="1000"/>
              </a:spcBef>
              <a:buNone/>
            </a:pPr>
            <a:r>
              <a:rPr lang="fr-FR" dirty="0"/>
              <a:t>1. Accroitre la banque de données de vocabulaire de l’apprenant, avant d’enseigner les règles de grammaire.</a:t>
            </a:r>
          </a:p>
          <a:p>
            <a:pPr marL="0" lvl="1" indent="0">
              <a:spcBef>
                <a:spcPts val="1000"/>
              </a:spcBef>
              <a:buNone/>
            </a:pPr>
            <a:r>
              <a:rPr lang="fr-FR" dirty="0"/>
              <a:t>2. Travailler la prononciation et la reconnaissance de la prononciation    -ail/-aille; -</a:t>
            </a:r>
            <a:r>
              <a:rPr lang="fr-FR" dirty="0" err="1"/>
              <a:t>eil</a:t>
            </a:r>
            <a:r>
              <a:rPr lang="fr-FR" dirty="0"/>
              <a:t>/-</a:t>
            </a:r>
            <a:r>
              <a:rPr lang="fr-FR" dirty="0" err="1"/>
              <a:t>eille</a:t>
            </a:r>
            <a:r>
              <a:rPr lang="fr-FR" dirty="0"/>
              <a:t> …(plus long).</a:t>
            </a:r>
          </a:p>
          <a:p>
            <a:pPr marL="228600" lvl="1">
              <a:spcBef>
                <a:spcPts val="1000"/>
              </a:spcBef>
            </a:pPr>
            <a:r>
              <a:rPr lang="fr-FR" dirty="0"/>
              <a:t>Exemple: pour l’étude du genre, enseigner des mots de la même catégorie</a:t>
            </a:r>
          </a:p>
          <a:p>
            <a:pPr lvl="1">
              <a:buFontTx/>
              <a:buChar char="-"/>
            </a:pPr>
            <a:r>
              <a:rPr lang="fr-FR" dirty="0"/>
              <a:t>des mots masculins en -ail: le travail, le rail, le portail…</a:t>
            </a:r>
          </a:p>
          <a:p>
            <a:pPr lvl="1">
              <a:buFontTx/>
              <a:buChar char="-"/>
            </a:pPr>
            <a:r>
              <a:rPr lang="fr-FR" dirty="0"/>
              <a:t>des mots masculins en -</a:t>
            </a:r>
            <a:r>
              <a:rPr lang="fr-FR" dirty="0" err="1"/>
              <a:t>eil</a:t>
            </a:r>
            <a:r>
              <a:rPr lang="fr-FR" dirty="0"/>
              <a:t>: le sommeil, le réveil, un orteil …</a:t>
            </a:r>
          </a:p>
          <a:p>
            <a:pPr lvl="1">
              <a:buFontTx/>
              <a:buChar char="-"/>
            </a:pPr>
            <a:r>
              <a:rPr lang="fr-FR" dirty="0"/>
              <a:t>des mots masculins en -</a:t>
            </a:r>
            <a:r>
              <a:rPr lang="fr-FR" dirty="0" err="1"/>
              <a:t>euil</a:t>
            </a:r>
            <a:r>
              <a:rPr lang="fr-FR" dirty="0"/>
              <a:t>: un œil, le seuil, le cercueil…</a:t>
            </a:r>
          </a:p>
          <a:p>
            <a:pPr lvl="1">
              <a:buFontTx/>
              <a:buChar char="-"/>
            </a:pPr>
            <a:r>
              <a:rPr lang="fr-FR" dirty="0"/>
              <a:t>Ensuite faire des dictées avec ces mots, demander aux élèves de faire des phrases avec les nouveaux mots.</a:t>
            </a:r>
          </a:p>
          <a:p>
            <a:pPr lvl="1">
              <a:buFontTx/>
              <a:buChar char="-"/>
            </a:pPr>
            <a:r>
              <a:rPr lang="fr-FR" dirty="0"/>
              <a:t>Une fois que les élèves semblent avoir acquis les structures (genre et écriture des mots en -ail, -</a:t>
            </a:r>
            <a:r>
              <a:rPr lang="fr-FR" dirty="0" err="1"/>
              <a:t>eil</a:t>
            </a:r>
            <a:r>
              <a:rPr lang="fr-FR" dirty="0"/>
              <a:t>, -</a:t>
            </a:r>
            <a:r>
              <a:rPr lang="fr-FR" dirty="0" err="1"/>
              <a:t>euil</a:t>
            </a:r>
            <a:r>
              <a:rPr lang="fr-FR" dirty="0"/>
              <a:t>), faire un exercice avec repère des erreurs.</a:t>
            </a:r>
          </a:p>
          <a:p>
            <a:pPr marL="0" lvl="1" indent="0">
              <a:spcBef>
                <a:spcPts val="1000"/>
              </a:spcBef>
              <a:buNone/>
            </a:pPr>
            <a:r>
              <a:rPr lang="fr-FR" dirty="0"/>
              <a:t>3. Une fois qu’une structure est définitivement acquise, on peut enseigner une autre structure, ou les exceptions de cette structure.</a:t>
            </a:r>
            <a:endParaRPr lang="en-CA" dirty="0"/>
          </a:p>
        </p:txBody>
      </p:sp>
    </p:spTree>
    <p:extLst>
      <p:ext uri="{BB962C8B-B14F-4D97-AF65-F5344CB8AC3E}">
        <p14:creationId xmlns:p14="http://schemas.microsoft.com/office/powerpoint/2010/main" val="172943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047647"/>
          </a:xfrm>
        </p:spPr>
        <p:txBody>
          <a:bodyPr>
            <a:normAutofit/>
          </a:bodyPr>
          <a:lstStyle/>
          <a:p>
            <a:pPr algn="ctr"/>
            <a:r>
              <a:rPr lang="fr-FR" sz="4000" dirty="0"/>
              <a:t>Implications pour l’enseignement (3)</a:t>
            </a:r>
            <a:endParaRPr lang="en-CA" sz="4000" dirty="0"/>
          </a:p>
        </p:txBody>
      </p:sp>
      <p:sp>
        <p:nvSpPr>
          <p:cNvPr id="3" name="Content Placeholder 2"/>
          <p:cNvSpPr>
            <a:spLocks noGrp="1"/>
          </p:cNvSpPr>
          <p:nvPr>
            <p:ph idx="1"/>
          </p:nvPr>
        </p:nvSpPr>
        <p:spPr>
          <a:xfrm>
            <a:off x="628650" y="1628800"/>
            <a:ext cx="7886700" cy="4691789"/>
          </a:xfrm>
        </p:spPr>
        <p:txBody>
          <a:bodyPr numCol="2">
            <a:normAutofit fontScale="55000" lnSpcReduction="20000"/>
          </a:bodyPr>
          <a:lstStyle/>
          <a:p>
            <a:pPr marL="0" indent="0">
              <a:buNone/>
            </a:pPr>
            <a:r>
              <a:rPr lang="fr-FR" sz="3400" b="1" dirty="0"/>
              <a:t>À faire</a:t>
            </a:r>
          </a:p>
          <a:p>
            <a:r>
              <a:rPr lang="fr-FR" sz="3400" dirty="0"/>
              <a:t>Voir la règle la plus fréquente</a:t>
            </a:r>
          </a:p>
          <a:p>
            <a:r>
              <a:rPr lang="fr-FR" sz="3400" dirty="0"/>
              <a:t>Enseigner les items individuels constituant une règle, plutôt que la règle abstraite.</a:t>
            </a:r>
          </a:p>
          <a:p>
            <a:r>
              <a:rPr lang="fr-FR" sz="3400" dirty="0"/>
              <a:t>Voir une règle à la fois.</a:t>
            </a:r>
          </a:p>
          <a:p>
            <a:r>
              <a:rPr lang="fr-FR" sz="3400" dirty="0"/>
              <a:t>Commencer par une exposition passive: reconnaissance.</a:t>
            </a:r>
          </a:p>
          <a:p>
            <a:r>
              <a:rPr lang="fr-FR" sz="3400" dirty="0"/>
              <a:t>Fournir de très nombreuses répétitions.</a:t>
            </a:r>
          </a:p>
          <a:p>
            <a:r>
              <a:rPr lang="fr-FR" sz="3400" dirty="0"/>
              <a:t>Activités différentes (répétitions)</a:t>
            </a:r>
          </a:p>
          <a:p>
            <a:r>
              <a:rPr lang="fr-FR" sz="3400" dirty="0"/>
              <a:t>Éviter de voir des règles contraires.* </a:t>
            </a:r>
          </a:p>
          <a:p>
            <a:r>
              <a:rPr lang="fr-FR" sz="3400" dirty="0"/>
              <a:t>Une fois la règle fréquente acquise (auxiliaire avoir), voir la règle moins fréquente (être).*</a:t>
            </a:r>
          </a:p>
          <a:p>
            <a:pPr marL="457200" lvl="1" indent="0">
              <a:buNone/>
            </a:pPr>
            <a:endParaRPr lang="fr-FR" sz="3400" b="1" dirty="0"/>
          </a:p>
          <a:p>
            <a:pPr marL="457200" lvl="1" indent="0">
              <a:buNone/>
            </a:pPr>
            <a:endParaRPr lang="fr-FR" sz="3400" b="1" dirty="0"/>
          </a:p>
          <a:p>
            <a:pPr marL="457200" lvl="1" indent="0">
              <a:buNone/>
            </a:pPr>
            <a:r>
              <a:rPr lang="fr-FR" sz="3400" b="1" dirty="0"/>
              <a:t>Exemple </a:t>
            </a:r>
          </a:p>
          <a:p>
            <a:r>
              <a:rPr lang="fr-FR" sz="3400" dirty="0"/>
              <a:t>L’auxiliaire avoir au passé composé.*</a:t>
            </a:r>
          </a:p>
          <a:p>
            <a:r>
              <a:rPr lang="fr-FR" sz="3400" dirty="0"/>
              <a:t>J’ai mangé; tu as dansé; il a acheté…</a:t>
            </a:r>
          </a:p>
          <a:p>
            <a:r>
              <a:rPr lang="fr-FR" sz="3400" dirty="0"/>
              <a:t>Seulement auxiliaire avoir + verbe en –ER* (+ verbes nécessaires pour communication en classe).</a:t>
            </a:r>
          </a:p>
          <a:p>
            <a:r>
              <a:rPr lang="fr-FR" sz="3400" dirty="0"/>
              <a:t>Montrer des images avec des phrases, et les dire à haute voix.</a:t>
            </a:r>
          </a:p>
          <a:p>
            <a:r>
              <a:rPr lang="fr-FR" sz="3400" dirty="0"/>
              <a:t>Demander aux élèves de commenter les images.</a:t>
            </a:r>
          </a:p>
          <a:p>
            <a:r>
              <a:rPr lang="fr-FR" sz="3400" dirty="0"/>
              <a:t>Donner une liste de verbe avec les mêmes structures (verbes en -ER avec l’auxiliaire avoir).</a:t>
            </a:r>
          </a:p>
          <a:p>
            <a:r>
              <a:rPr lang="fr-FR" sz="3400" dirty="0"/>
              <a:t>Demander de créer en groupe une petite histoire.</a:t>
            </a:r>
          </a:p>
          <a:p>
            <a:pPr lvl="1"/>
            <a:endParaRPr lang="en-CA" dirty="0"/>
          </a:p>
        </p:txBody>
      </p:sp>
    </p:spTree>
    <p:extLst>
      <p:ext uri="{BB962C8B-B14F-4D97-AF65-F5344CB8AC3E}">
        <p14:creationId xmlns:p14="http://schemas.microsoft.com/office/powerpoint/2010/main" val="1157783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86AE6-EB8B-40A8-8D05-183EF725647E}"/>
              </a:ext>
            </a:extLst>
          </p:cNvPr>
          <p:cNvSpPr>
            <a:spLocks noGrp="1"/>
          </p:cNvSpPr>
          <p:nvPr>
            <p:ph type="title"/>
          </p:nvPr>
        </p:nvSpPr>
        <p:spPr>
          <a:xfrm>
            <a:off x="628650" y="365127"/>
            <a:ext cx="7886700" cy="975642"/>
          </a:xfrm>
        </p:spPr>
        <p:txBody>
          <a:bodyPr/>
          <a:lstStyle/>
          <a:p>
            <a:pPr algn="ctr"/>
            <a:r>
              <a:rPr lang="fr-FR" dirty="0"/>
              <a:t>Plan</a:t>
            </a:r>
            <a:endParaRPr lang="en-CA" dirty="0"/>
          </a:p>
        </p:txBody>
      </p:sp>
      <p:sp>
        <p:nvSpPr>
          <p:cNvPr id="3" name="Content Placeholder 2">
            <a:extLst>
              <a:ext uri="{FF2B5EF4-FFF2-40B4-BE49-F238E27FC236}">
                <a16:creationId xmlns:a16="http://schemas.microsoft.com/office/drawing/2014/main" id="{5F5A9C67-0B60-4335-A604-27A4325D206D}"/>
              </a:ext>
            </a:extLst>
          </p:cNvPr>
          <p:cNvSpPr>
            <a:spLocks noGrp="1"/>
          </p:cNvSpPr>
          <p:nvPr>
            <p:ph idx="1"/>
          </p:nvPr>
        </p:nvSpPr>
        <p:spPr>
          <a:xfrm>
            <a:off x="628650" y="1628800"/>
            <a:ext cx="8191822" cy="4680520"/>
          </a:xfrm>
        </p:spPr>
        <p:txBody>
          <a:bodyPr>
            <a:normAutofit fontScale="85000" lnSpcReduction="10000"/>
          </a:bodyPr>
          <a:lstStyle/>
          <a:p>
            <a:r>
              <a:rPr lang="fr-FR" dirty="0"/>
              <a:t>Quelques définitions</a:t>
            </a:r>
          </a:p>
          <a:p>
            <a:r>
              <a:rPr lang="fr-FR" dirty="0"/>
              <a:t>Introduction: survol des conditions en L1 (milieu majoritaire)</a:t>
            </a:r>
          </a:p>
          <a:p>
            <a:r>
              <a:rPr lang="fr-FR" dirty="0"/>
              <a:t>Apprendre une langue (L2) dans un autre pays</a:t>
            </a:r>
          </a:p>
          <a:p>
            <a:r>
              <a:rPr lang="fr-FR" dirty="0"/>
              <a:t>Lien entre oral et écrit</a:t>
            </a:r>
          </a:p>
          <a:p>
            <a:r>
              <a:rPr lang="fr-FR" dirty="0"/>
              <a:t>Apprentissage du vocabulaire</a:t>
            </a:r>
          </a:p>
          <a:p>
            <a:r>
              <a:rPr lang="fr-FR" dirty="0"/>
              <a:t>Lien entre vocabulaire et grammaire</a:t>
            </a:r>
          </a:p>
          <a:p>
            <a:r>
              <a:rPr lang="fr-FR" dirty="0"/>
              <a:t>Le modèle basé sur l’usage: la fréquence</a:t>
            </a:r>
          </a:p>
          <a:p>
            <a:r>
              <a:rPr lang="fr-FR" dirty="0"/>
              <a:t>Applications des recherches à l’enseignement</a:t>
            </a:r>
          </a:p>
          <a:p>
            <a:r>
              <a:rPr lang="fr-FR" dirty="0"/>
              <a:t>Exemples d’activités</a:t>
            </a:r>
          </a:p>
          <a:p>
            <a:r>
              <a:rPr lang="fr-FR" dirty="0"/>
              <a:t>Les erreurs fréquentes des enseignants (à éviter)</a:t>
            </a:r>
          </a:p>
          <a:p>
            <a:r>
              <a:rPr lang="fr-FR" dirty="0"/>
              <a:t>Conclusion </a:t>
            </a:r>
          </a:p>
          <a:p>
            <a:endParaRPr lang="fr-FR" dirty="0"/>
          </a:p>
          <a:p>
            <a:endParaRPr lang="en-CA" dirty="0"/>
          </a:p>
        </p:txBody>
      </p:sp>
    </p:spTree>
    <p:extLst>
      <p:ext uri="{BB962C8B-B14F-4D97-AF65-F5344CB8AC3E}">
        <p14:creationId xmlns:p14="http://schemas.microsoft.com/office/powerpoint/2010/main" val="4019954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ABB37-F087-4E79-A728-E369120EE65D}"/>
              </a:ext>
            </a:extLst>
          </p:cNvPr>
          <p:cNvSpPr>
            <a:spLocks noGrp="1"/>
          </p:cNvSpPr>
          <p:nvPr>
            <p:ph type="title"/>
          </p:nvPr>
        </p:nvSpPr>
        <p:spPr/>
        <p:txBody>
          <a:bodyPr>
            <a:normAutofit/>
          </a:bodyPr>
          <a:lstStyle/>
          <a:p>
            <a:pPr algn="ctr"/>
            <a:r>
              <a:rPr lang="fr-FR" sz="4000" dirty="0"/>
              <a:t>Implications pour l’enseignement (4)</a:t>
            </a:r>
            <a:endParaRPr lang="en-CA" sz="4000" dirty="0"/>
          </a:p>
        </p:txBody>
      </p:sp>
      <p:sp>
        <p:nvSpPr>
          <p:cNvPr id="3" name="Content Placeholder 2">
            <a:extLst>
              <a:ext uri="{FF2B5EF4-FFF2-40B4-BE49-F238E27FC236}">
                <a16:creationId xmlns:a16="http://schemas.microsoft.com/office/drawing/2014/main" id="{B541F0A7-169B-4C0F-9AD7-82DD8BFA71D5}"/>
              </a:ext>
            </a:extLst>
          </p:cNvPr>
          <p:cNvSpPr>
            <a:spLocks noGrp="1"/>
          </p:cNvSpPr>
          <p:nvPr>
            <p:ph idx="1"/>
          </p:nvPr>
        </p:nvSpPr>
        <p:spPr>
          <a:xfrm>
            <a:off x="628650" y="1825625"/>
            <a:ext cx="8047806" cy="4351338"/>
          </a:xfrm>
        </p:spPr>
        <p:txBody>
          <a:bodyPr>
            <a:normAutofit/>
          </a:bodyPr>
          <a:lstStyle/>
          <a:p>
            <a:pPr marL="0" indent="0">
              <a:buNone/>
            </a:pPr>
            <a:r>
              <a:rPr lang="fr-FR" b="1" dirty="0"/>
              <a:t>À éviter		           		Conséquence</a:t>
            </a:r>
          </a:p>
          <a:p>
            <a:r>
              <a:rPr lang="fr-FR" sz="2000" dirty="0"/>
              <a:t>Donner des règles abstraites	             On n’apprend pas avec des règles</a:t>
            </a:r>
          </a:p>
          <a:p>
            <a:r>
              <a:rPr lang="fr-FR" sz="2000" dirty="0"/>
              <a:t>Faire de longues explications	               Ne sert à rien, n’apprennent pas</a:t>
            </a:r>
          </a:p>
          <a:p>
            <a:r>
              <a:rPr lang="fr-FR" sz="2000" dirty="0"/>
              <a:t>Voir trop à la fois 			Les élèves n’apprendront pas</a:t>
            </a:r>
          </a:p>
          <a:p>
            <a:r>
              <a:rPr lang="fr-FR" sz="2000" dirty="0"/>
              <a:t>Ex: enseignement du P.C. être et avoir   	Confusion des règles</a:t>
            </a:r>
          </a:p>
          <a:p>
            <a:r>
              <a:rPr lang="fr-FR" sz="2000" dirty="0"/>
              <a:t>Voir trop vite (une règle, un exemple) 	Les élèves ne l’apprendront pas</a:t>
            </a:r>
          </a:p>
          <a:p>
            <a:pPr marL="228600" lvl="8">
              <a:spcBef>
                <a:spcPts val="1000"/>
              </a:spcBef>
            </a:pPr>
            <a:r>
              <a:rPr lang="fr-FR" sz="2000" dirty="0"/>
              <a:t>Voir les exceptions avec les règles	Ils se souviennent de 						l’exception et </a:t>
            </a:r>
            <a:r>
              <a:rPr lang="en-CA" sz="2000" dirty="0"/>
              <a:t>pas de la </a:t>
            </a:r>
            <a:r>
              <a:rPr lang="en-CA" sz="2000" dirty="0" err="1"/>
              <a:t>règle</a:t>
            </a:r>
            <a:r>
              <a:rPr lang="en-CA" sz="2000" dirty="0"/>
              <a:t> !</a:t>
            </a:r>
          </a:p>
          <a:p>
            <a:endParaRPr lang="fr-FR" sz="1600" dirty="0"/>
          </a:p>
          <a:p>
            <a:pPr marL="3657600" lvl="8" indent="0">
              <a:buNone/>
            </a:pPr>
            <a:r>
              <a:rPr lang="en-CA" sz="1600" dirty="0"/>
              <a:t>		</a:t>
            </a:r>
            <a:endParaRPr lang="en-CA" dirty="0"/>
          </a:p>
        </p:txBody>
      </p:sp>
    </p:spTree>
    <p:extLst>
      <p:ext uri="{BB962C8B-B14F-4D97-AF65-F5344CB8AC3E}">
        <p14:creationId xmlns:p14="http://schemas.microsoft.com/office/powerpoint/2010/main" val="3620359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9776"/>
            <a:ext cx="8928992" cy="926976"/>
          </a:xfrm>
        </p:spPr>
        <p:txBody>
          <a:bodyPr>
            <a:normAutofit fontScale="90000"/>
          </a:bodyPr>
          <a:lstStyle/>
          <a:p>
            <a:r>
              <a:rPr lang="fr-FR" dirty="0"/>
              <a:t>Les erreurs fréquentes des enseignants (1)</a:t>
            </a:r>
            <a:endParaRPr lang="en-CA" dirty="0"/>
          </a:p>
        </p:txBody>
      </p:sp>
      <p:sp>
        <p:nvSpPr>
          <p:cNvPr id="3" name="Content Placeholder 2"/>
          <p:cNvSpPr>
            <a:spLocks noGrp="1"/>
          </p:cNvSpPr>
          <p:nvPr>
            <p:ph idx="1"/>
          </p:nvPr>
        </p:nvSpPr>
        <p:spPr>
          <a:xfrm>
            <a:off x="611560" y="1268760"/>
            <a:ext cx="8219256" cy="5328592"/>
          </a:xfrm>
        </p:spPr>
        <p:txBody>
          <a:bodyPr numCol="1">
            <a:normAutofit fontScale="25000" lnSpcReduction="20000"/>
          </a:bodyPr>
          <a:lstStyle/>
          <a:p>
            <a:pPr marL="0" indent="0">
              <a:spcBef>
                <a:spcPts val="600"/>
              </a:spcBef>
              <a:buNone/>
            </a:pPr>
            <a:r>
              <a:rPr lang="fr-FR" sz="9600" dirty="0"/>
              <a:t>1. Voir chaque composante linguistique de façon isolée (seulement la grammaire, seulement le vocabulaire).</a:t>
            </a:r>
          </a:p>
          <a:p>
            <a:pPr lvl="1">
              <a:spcBef>
                <a:spcPts val="600"/>
              </a:spcBef>
            </a:pPr>
            <a:r>
              <a:rPr lang="fr-FR" sz="8000" i="1" dirty="0"/>
              <a:t>On présente seulement du vocabulaire et on demande de l’utiliser.</a:t>
            </a:r>
          </a:p>
          <a:p>
            <a:pPr lvl="1">
              <a:spcBef>
                <a:spcPts val="600"/>
              </a:spcBef>
            </a:pPr>
            <a:r>
              <a:rPr lang="fr-FR" sz="8000" i="1" dirty="0"/>
              <a:t>On fait seulement de la grammaire, sans contexte, sans structure entière (dans des phrases entières, avec vocabulaire).</a:t>
            </a:r>
          </a:p>
          <a:p>
            <a:pPr marL="0" indent="0">
              <a:spcBef>
                <a:spcPts val="600"/>
              </a:spcBef>
              <a:buNone/>
            </a:pPr>
            <a:r>
              <a:rPr lang="fr-FR" sz="8000" b="1" i="1" dirty="0"/>
              <a:t>Résultats</a:t>
            </a:r>
            <a:r>
              <a:rPr lang="fr-FR" sz="8000" i="1" dirty="0"/>
              <a:t>: le vocabulaire est mal utilisé, la structure est bancale et la grammaire n’est pas utilisée correctement non plus. L’acquisition « séparée » de chaque élément est laborieuse et fautive.</a:t>
            </a:r>
          </a:p>
          <a:p>
            <a:pPr marL="0" indent="0">
              <a:spcBef>
                <a:spcPts val="600"/>
              </a:spcBef>
              <a:buNone/>
            </a:pPr>
            <a:endParaRPr lang="fr-FR" sz="9600" dirty="0"/>
          </a:p>
          <a:p>
            <a:pPr marL="0" indent="0">
              <a:spcBef>
                <a:spcPts val="600"/>
              </a:spcBef>
              <a:buNone/>
            </a:pPr>
            <a:r>
              <a:rPr lang="fr-FR" sz="9600" dirty="0"/>
              <a:t>2. Se lancer dans des explications / exercices </a:t>
            </a:r>
            <a:r>
              <a:rPr lang="fr-FR" sz="9600" u="sng" dirty="0"/>
              <a:t>sans fondations</a:t>
            </a:r>
            <a:r>
              <a:rPr lang="fr-FR" sz="9600" dirty="0"/>
              <a:t>.</a:t>
            </a:r>
          </a:p>
          <a:p>
            <a:pPr lvl="1">
              <a:spcBef>
                <a:spcPts val="600"/>
              </a:spcBef>
            </a:pPr>
            <a:r>
              <a:rPr lang="fr-FR" sz="8000" i="1" dirty="0"/>
              <a:t>Les enfants ne comprennent pas les pronoms (il, ils), ne savent pas l’ordre des pronoms.</a:t>
            </a:r>
          </a:p>
          <a:p>
            <a:pPr lvl="1">
              <a:spcBef>
                <a:spcPts val="600"/>
              </a:spcBef>
            </a:pPr>
            <a:r>
              <a:rPr lang="fr-FR" sz="8000" i="1" dirty="0"/>
              <a:t>Les enfants ne comprennent pas les groupes syntaxiques (groupe nominal: article, nom, adjectif).</a:t>
            </a:r>
          </a:p>
          <a:p>
            <a:pPr lvl="1">
              <a:spcBef>
                <a:spcPts val="600"/>
              </a:spcBef>
            </a:pPr>
            <a:r>
              <a:rPr lang="fr-FR" sz="8000" i="1" dirty="0"/>
              <a:t>Les enfants confondent les règles (S du pluriel des noms et S des conjugaisons verbales)</a:t>
            </a:r>
          </a:p>
          <a:p>
            <a:pPr lvl="1">
              <a:spcBef>
                <a:spcPts val="600"/>
              </a:spcBef>
            </a:pPr>
            <a:r>
              <a:rPr lang="fr-FR" sz="8000" i="1" dirty="0"/>
              <a:t>Les enfants ne maitrisent pas la grammaire à l’oral.</a:t>
            </a:r>
          </a:p>
          <a:p>
            <a:pPr lvl="1">
              <a:spcBef>
                <a:spcPts val="600"/>
              </a:spcBef>
            </a:pPr>
            <a:r>
              <a:rPr lang="fr-FR" sz="8000" i="1" dirty="0"/>
              <a:t>Les enfants n’ont pas assez de vocabulaire pour maîtriser une règle.</a:t>
            </a:r>
          </a:p>
          <a:p>
            <a:pPr lvl="1"/>
            <a:endParaRPr lang="fr-FR" dirty="0"/>
          </a:p>
          <a:p>
            <a:pPr marL="0" indent="0">
              <a:buNone/>
            </a:pPr>
            <a:endParaRPr lang="fr-FR" sz="2700" dirty="0"/>
          </a:p>
          <a:p>
            <a:endParaRPr lang="en-CA" dirty="0"/>
          </a:p>
        </p:txBody>
      </p:sp>
    </p:spTree>
    <p:extLst>
      <p:ext uri="{BB962C8B-B14F-4D97-AF65-F5344CB8AC3E}">
        <p14:creationId xmlns:p14="http://schemas.microsoft.com/office/powerpoint/2010/main" val="1915948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erreurs les plus fréquentes (2)</a:t>
            </a:r>
            <a:endParaRPr lang="en-CA" dirty="0"/>
          </a:p>
        </p:txBody>
      </p:sp>
      <p:sp>
        <p:nvSpPr>
          <p:cNvPr id="3" name="Content Placeholder 2"/>
          <p:cNvSpPr>
            <a:spLocks noGrp="1"/>
          </p:cNvSpPr>
          <p:nvPr>
            <p:ph idx="1"/>
          </p:nvPr>
        </p:nvSpPr>
        <p:spPr>
          <a:xfrm>
            <a:off x="628650" y="1700808"/>
            <a:ext cx="7886700" cy="4476155"/>
          </a:xfrm>
        </p:spPr>
        <p:txBody>
          <a:bodyPr>
            <a:normAutofit fontScale="25000" lnSpcReduction="20000"/>
          </a:bodyPr>
          <a:lstStyle/>
          <a:p>
            <a:pPr marL="0" indent="0">
              <a:spcBef>
                <a:spcPts val="600"/>
              </a:spcBef>
              <a:buNone/>
            </a:pPr>
            <a:r>
              <a:rPr lang="fr-FR" sz="9600" dirty="0"/>
              <a:t>3. Donner des règles abstraites avec terminologie non maîtrisée.</a:t>
            </a:r>
          </a:p>
          <a:p>
            <a:pPr lvl="1">
              <a:spcBef>
                <a:spcPts val="600"/>
              </a:spcBef>
            </a:pPr>
            <a:r>
              <a:rPr lang="fr-FR" sz="8000" i="1" dirty="0"/>
              <a:t>On forme le présent en ajoutant les suffixes e, es, e... au radical.</a:t>
            </a:r>
            <a:endParaRPr lang="fr-FR" sz="8000" dirty="0"/>
          </a:p>
          <a:p>
            <a:pPr marL="0" indent="0">
              <a:spcBef>
                <a:spcPts val="600"/>
              </a:spcBef>
              <a:buNone/>
            </a:pPr>
            <a:r>
              <a:rPr lang="fr-FR" sz="9600" dirty="0"/>
              <a:t>4. Faire de longues explications et voir trop à la fois.</a:t>
            </a:r>
          </a:p>
          <a:p>
            <a:pPr lvl="1">
              <a:spcBef>
                <a:spcPts val="600"/>
              </a:spcBef>
            </a:pPr>
            <a:r>
              <a:rPr lang="fr-FR" sz="8000" i="1" dirty="0"/>
              <a:t>Enseignement du passé composé avec être et avoir; on présente plusieurs groupes de verbes (1</a:t>
            </a:r>
            <a:r>
              <a:rPr lang="fr-FR" sz="8000" i="1" baseline="30000" dirty="0"/>
              <a:t>er</a:t>
            </a:r>
            <a:r>
              <a:rPr lang="fr-FR" sz="8000" i="1" dirty="0"/>
              <a:t> groupe, 2</a:t>
            </a:r>
            <a:r>
              <a:rPr lang="fr-FR" sz="8000" i="1" baseline="30000" dirty="0"/>
              <a:t>e</a:t>
            </a:r>
            <a:r>
              <a:rPr lang="fr-FR" sz="8000" i="1" dirty="0"/>
              <a:t> groupe, 3</a:t>
            </a:r>
            <a:r>
              <a:rPr lang="fr-FR" sz="8000" i="1" baseline="30000" dirty="0"/>
              <a:t>e</a:t>
            </a:r>
            <a:r>
              <a:rPr lang="fr-FR" sz="8000" i="1" dirty="0"/>
              <a:t> groupe). </a:t>
            </a:r>
            <a:r>
              <a:rPr lang="fr-FR" sz="8000" dirty="0"/>
              <a:t>	</a:t>
            </a:r>
          </a:p>
          <a:p>
            <a:pPr marL="0" indent="0">
              <a:spcBef>
                <a:spcPts val="600"/>
              </a:spcBef>
              <a:buNone/>
            </a:pPr>
            <a:r>
              <a:rPr lang="fr-FR" sz="8000" i="1" dirty="0"/>
              <a:t>       Résultats: tout est mélangé (groupes de verbes, personnes…)</a:t>
            </a:r>
          </a:p>
          <a:p>
            <a:pPr marL="0" indent="0">
              <a:spcBef>
                <a:spcPts val="600"/>
              </a:spcBef>
              <a:buNone/>
            </a:pPr>
            <a:r>
              <a:rPr lang="fr-FR" sz="9600" dirty="0"/>
              <a:t>5. Voir les exceptions avec les règles.                                                  </a:t>
            </a:r>
          </a:p>
          <a:p>
            <a:pPr lvl="1">
              <a:spcBef>
                <a:spcPts val="600"/>
              </a:spcBef>
            </a:pPr>
            <a:r>
              <a:rPr lang="fr-FR" sz="8000" i="1" dirty="0"/>
              <a:t>Les accords des participes passés et les exceptions. Je les ai vues.</a:t>
            </a:r>
          </a:p>
          <a:p>
            <a:pPr marL="0" indent="0">
              <a:spcBef>
                <a:spcPts val="600"/>
              </a:spcBef>
              <a:buNone/>
            </a:pPr>
            <a:r>
              <a:rPr lang="fr-FR" sz="8000" i="1" dirty="0"/>
              <a:t>         </a:t>
            </a:r>
            <a:r>
              <a:rPr lang="fr-FR" sz="8000" b="1" i="1" dirty="0"/>
              <a:t>Résultats</a:t>
            </a:r>
            <a:r>
              <a:rPr lang="fr-FR" sz="8000" i="1" dirty="0"/>
              <a:t>: les apprenants se souviennent de faire l’accord avec le COD</a:t>
            </a:r>
          </a:p>
          <a:p>
            <a:pPr marL="0" indent="0">
              <a:spcBef>
                <a:spcPts val="600"/>
              </a:spcBef>
              <a:buNone/>
            </a:pPr>
            <a:r>
              <a:rPr lang="fr-FR" sz="8000" dirty="0"/>
              <a:t>	Elle les voient.</a:t>
            </a:r>
          </a:p>
          <a:p>
            <a:pPr marL="0" indent="0">
              <a:spcBef>
                <a:spcPts val="600"/>
              </a:spcBef>
              <a:buNone/>
            </a:pPr>
            <a:r>
              <a:rPr lang="fr-FR" sz="9600" dirty="0"/>
              <a:t>6. Brûler les étapes (au moins 10 étapes) et aller trop vite</a:t>
            </a:r>
          </a:p>
          <a:p>
            <a:pPr lvl="1">
              <a:spcBef>
                <a:spcPts val="600"/>
              </a:spcBef>
            </a:pPr>
            <a:r>
              <a:rPr lang="fr-FR" sz="8000" i="1" dirty="0"/>
              <a:t>Expliquer une règle puis demander aux enfants de former leurs propres phrases. (Exercices de communication avant les 9 étapes préparatoires).</a:t>
            </a:r>
            <a:endParaRPr lang="fr-FR" sz="8000" dirty="0"/>
          </a:p>
          <a:p>
            <a:pPr marL="0" indent="0">
              <a:spcBef>
                <a:spcPts val="0"/>
              </a:spcBef>
              <a:buNone/>
            </a:pPr>
            <a:endParaRPr lang="fr-FR" sz="6400" dirty="0"/>
          </a:p>
          <a:p>
            <a:endParaRPr lang="en-CA" dirty="0"/>
          </a:p>
        </p:txBody>
      </p:sp>
    </p:spTree>
    <p:extLst>
      <p:ext uri="{BB962C8B-B14F-4D97-AF65-F5344CB8AC3E}">
        <p14:creationId xmlns:p14="http://schemas.microsoft.com/office/powerpoint/2010/main" val="3798199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759615"/>
          </a:xfrm>
        </p:spPr>
        <p:txBody>
          <a:bodyPr/>
          <a:lstStyle/>
          <a:p>
            <a:r>
              <a:rPr lang="fr-FR" dirty="0"/>
              <a:t>Les erreurs les plus fréquentes (3)</a:t>
            </a:r>
            <a:endParaRPr lang="en-CA" dirty="0"/>
          </a:p>
        </p:txBody>
      </p:sp>
      <p:sp>
        <p:nvSpPr>
          <p:cNvPr id="3" name="Content Placeholder 2"/>
          <p:cNvSpPr>
            <a:spLocks noGrp="1"/>
          </p:cNvSpPr>
          <p:nvPr>
            <p:ph idx="1"/>
          </p:nvPr>
        </p:nvSpPr>
        <p:spPr>
          <a:xfrm>
            <a:off x="467544" y="1340768"/>
            <a:ext cx="8352928" cy="4896544"/>
          </a:xfrm>
        </p:spPr>
        <p:txBody>
          <a:bodyPr>
            <a:normAutofit fontScale="47500" lnSpcReduction="20000"/>
          </a:bodyPr>
          <a:lstStyle/>
          <a:p>
            <a:pPr marL="0" indent="0">
              <a:spcBef>
                <a:spcPts val="600"/>
              </a:spcBef>
              <a:buNone/>
            </a:pPr>
            <a:r>
              <a:rPr lang="fr-FR" sz="5500" dirty="0"/>
              <a:t>7. Mauvaise compréhension ou application du cadre (CECR)</a:t>
            </a:r>
          </a:p>
          <a:p>
            <a:pPr>
              <a:spcBef>
                <a:spcPts val="600"/>
              </a:spcBef>
            </a:pPr>
            <a:r>
              <a:rPr lang="fr-FR" sz="5000" i="1" dirty="0"/>
              <a:t>On se concentre sur les objectifs à atteindre, sans passer par les étapes nécessaires pour atteindre ces objectifs.</a:t>
            </a:r>
            <a:endParaRPr lang="fr-FR" sz="5000" dirty="0"/>
          </a:p>
          <a:p>
            <a:pPr marL="0" indent="0">
              <a:spcBef>
                <a:spcPts val="600"/>
              </a:spcBef>
              <a:buNone/>
            </a:pPr>
            <a:endParaRPr lang="fr-FR" sz="5500" dirty="0"/>
          </a:p>
          <a:p>
            <a:pPr marL="0" indent="0">
              <a:spcBef>
                <a:spcPts val="600"/>
              </a:spcBef>
              <a:buNone/>
            </a:pPr>
            <a:r>
              <a:rPr lang="fr-FR" sz="5500" dirty="0"/>
              <a:t>8. L’enseignement est trop théorique (pas assez d’exemples). </a:t>
            </a:r>
          </a:p>
          <a:p>
            <a:pPr marL="0" indent="0">
              <a:spcBef>
                <a:spcPts val="600"/>
              </a:spcBef>
              <a:buNone/>
            </a:pPr>
            <a:endParaRPr lang="fr-FR" sz="6000" dirty="0"/>
          </a:p>
          <a:p>
            <a:pPr marL="0" indent="0">
              <a:spcBef>
                <a:spcPts val="600"/>
              </a:spcBef>
              <a:buNone/>
            </a:pPr>
            <a:r>
              <a:rPr lang="fr-FR" sz="5500" dirty="0"/>
              <a:t>9. On sous-estime le temps, les répétitions et les étapes nécessaires.</a:t>
            </a:r>
          </a:p>
          <a:p>
            <a:pPr marL="0" indent="0">
              <a:spcBef>
                <a:spcPts val="600"/>
              </a:spcBef>
              <a:buNone/>
            </a:pPr>
            <a:r>
              <a:rPr lang="fr-FR" sz="5000" i="1" dirty="0"/>
              <a:t>- On demande aux apprenants de faire certaines tâches quand chaque étape est insuffisante et ne permet pas une construction en échafaudage.</a:t>
            </a:r>
          </a:p>
          <a:p>
            <a:pPr marL="0" indent="0">
              <a:spcBef>
                <a:spcPts val="600"/>
              </a:spcBef>
              <a:buNone/>
            </a:pPr>
            <a:r>
              <a:rPr lang="fr-FR" sz="5000" b="1" i="1" dirty="0"/>
              <a:t> Résultats</a:t>
            </a:r>
            <a:r>
              <a:rPr lang="fr-FR" sz="5000" i="1" dirty="0"/>
              <a:t>: les apprenants n’arrivent pas à apprendre et maîtriser les nouvelles structures. Le processus est lent, laborieux et décevant.</a:t>
            </a:r>
            <a:endParaRPr lang="fr-FR" sz="5000" dirty="0"/>
          </a:p>
        </p:txBody>
      </p:sp>
    </p:spTree>
    <p:extLst>
      <p:ext uri="{BB962C8B-B14F-4D97-AF65-F5344CB8AC3E}">
        <p14:creationId xmlns:p14="http://schemas.microsoft.com/office/powerpoint/2010/main" val="3004125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4F04-1184-468F-BB14-A35594DDA329}"/>
              </a:ext>
            </a:extLst>
          </p:cNvPr>
          <p:cNvSpPr>
            <a:spLocks noGrp="1"/>
          </p:cNvSpPr>
          <p:nvPr>
            <p:ph type="title"/>
          </p:nvPr>
        </p:nvSpPr>
        <p:spPr>
          <a:xfrm>
            <a:off x="179512" y="116632"/>
            <a:ext cx="8856984" cy="1512168"/>
          </a:xfrm>
        </p:spPr>
        <p:txBody>
          <a:bodyPr>
            <a:noAutofit/>
          </a:bodyPr>
          <a:lstStyle/>
          <a:p>
            <a:pPr algn="ctr"/>
            <a:r>
              <a:rPr lang="fr-FR" sz="3200" dirty="0"/>
              <a:t>Étape 1(a): Présentation de la structure: découverte</a:t>
            </a:r>
            <a:br>
              <a:rPr lang="fr-FR" sz="3200" dirty="0"/>
            </a:br>
            <a:r>
              <a:rPr lang="fr-FR" sz="3200" dirty="0"/>
              <a:t>Exemple de verbe + structure + vocabulaire: manger de la, du, de l’, des</a:t>
            </a:r>
            <a:endParaRPr lang="en-CA" sz="3200" dirty="0"/>
          </a:p>
        </p:txBody>
      </p:sp>
      <p:sp>
        <p:nvSpPr>
          <p:cNvPr id="3" name="Content Placeholder 2">
            <a:extLst>
              <a:ext uri="{FF2B5EF4-FFF2-40B4-BE49-F238E27FC236}">
                <a16:creationId xmlns:a16="http://schemas.microsoft.com/office/drawing/2014/main" id="{ED3D670A-D762-4C5C-A2D3-0E49F366413F}"/>
              </a:ext>
            </a:extLst>
          </p:cNvPr>
          <p:cNvSpPr>
            <a:spLocks noGrp="1"/>
          </p:cNvSpPr>
          <p:nvPr>
            <p:ph idx="1"/>
          </p:nvPr>
        </p:nvSpPr>
        <p:spPr>
          <a:xfrm>
            <a:off x="457200" y="1916832"/>
            <a:ext cx="8229600" cy="4209331"/>
          </a:xfrm>
        </p:spPr>
        <p:txBody>
          <a:bodyPr/>
          <a:lstStyle/>
          <a:p>
            <a:r>
              <a:rPr lang="fr-FR" dirty="0"/>
              <a:t>La petite fille </a:t>
            </a:r>
            <a:r>
              <a:rPr lang="fr-FR" dirty="0">
                <a:solidFill>
                  <a:srgbClr val="FF0000"/>
                </a:solidFill>
              </a:rPr>
              <a:t>a mangé </a:t>
            </a:r>
            <a:r>
              <a:rPr lang="fr-FR" u="sng" dirty="0"/>
              <a:t>de la</a:t>
            </a:r>
            <a:r>
              <a:rPr lang="fr-FR" dirty="0"/>
              <a:t> pizza.</a:t>
            </a:r>
          </a:p>
          <a:p>
            <a:r>
              <a:rPr lang="fr-FR" dirty="0"/>
              <a:t>Le bébé </a:t>
            </a:r>
            <a:r>
              <a:rPr lang="fr-FR" dirty="0">
                <a:solidFill>
                  <a:srgbClr val="FF0000"/>
                </a:solidFill>
              </a:rPr>
              <a:t>a mangé </a:t>
            </a:r>
            <a:r>
              <a:rPr lang="fr-FR" u="sng" dirty="0"/>
              <a:t>de la</a:t>
            </a:r>
            <a:r>
              <a:rPr lang="fr-FR" dirty="0"/>
              <a:t> pastèque.</a:t>
            </a:r>
          </a:p>
          <a:p>
            <a:r>
              <a:rPr lang="fr-FR" dirty="0"/>
              <a:t>Le petit garçon </a:t>
            </a:r>
            <a:r>
              <a:rPr lang="fr-FR" dirty="0">
                <a:solidFill>
                  <a:srgbClr val="FF0000"/>
                </a:solidFill>
              </a:rPr>
              <a:t>a mangé </a:t>
            </a:r>
            <a:r>
              <a:rPr lang="fr-FR" u="sng" dirty="0"/>
              <a:t>du </a:t>
            </a:r>
            <a:r>
              <a:rPr lang="fr-FR" dirty="0"/>
              <a:t>brocoli.</a:t>
            </a:r>
          </a:p>
          <a:p>
            <a:r>
              <a:rPr lang="fr-FR" dirty="0"/>
              <a:t>Les enfants </a:t>
            </a:r>
            <a:r>
              <a:rPr lang="fr-FR" dirty="0">
                <a:solidFill>
                  <a:srgbClr val="FF0000"/>
                </a:solidFill>
              </a:rPr>
              <a:t>ont mangé </a:t>
            </a:r>
            <a:r>
              <a:rPr lang="fr-FR" u="sng" dirty="0"/>
              <a:t>des</a:t>
            </a:r>
            <a:r>
              <a:rPr lang="fr-FR" dirty="0"/>
              <a:t> fruits.</a:t>
            </a:r>
          </a:p>
          <a:p>
            <a:endParaRPr lang="en-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568" y="1844824"/>
            <a:ext cx="2304256" cy="2843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568" y="5110096"/>
            <a:ext cx="1748488" cy="979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143" y="4320580"/>
            <a:ext cx="2742969"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B31F5B3F-C163-4AE0-9365-36C42E6AF959}"/>
              </a:ext>
            </a:extLst>
          </p:cNvPr>
          <p:cNvPicPr>
            <a:picLocks noChangeAspect="1"/>
          </p:cNvPicPr>
          <p:nvPr/>
        </p:nvPicPr>
        <p:blipFill rotWithShape="1">
          <a:blip r:embed="rId5"/>
          <a:srcRect l="1053" t="-5199" r="11992" b="5199"/>
          <a:stretch/>
        </p:blipFill>
        <p:spPr>
          <a:xfrm>
            <a:off x="4020581" y="4519018"/>
            <a:ext cx="2088232" cy="1743075"/>
          </a:xfrm>
          <a:prstGeom prst="rect">
            <a:avLst/>
          </a:prstGeom>
        </p:spPr>
      </p:pic>
    </p:spTree>
    <p:extLst>
      <p:ext uri="{BB962C8B-B14F-4D97-AF65-F5344CB8AC3E}">
        <p14:creationId xmlns:p14="http://schemas.microsoft.com/office/powerpoint/2010/main" val="1025500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04" y="188641"/>
            <a:ext cx="8483346" cy="936103"/>
          </a:xfrm>
        </p:spPr>
        <p:txBody>
          <a:bodyPr>
            <a:normAutofit fontScale="90000"/>
          </a:bodyPr>
          <a:lstStyle/>
          <a:p>
            <a:pPr algn="ctr"/>
            <a:br>
              <a:rPr lang="fr-FR" dirty="0"/>
            </a:br>
            <a:br>
              <a:rPr lang="fr-FR" dirty="0"/>
            </a:br>
            <a:r>
              <a:rPr lang="fr-FR" dirty="0"/>
              <a:t>Étape 1(b): présentation de la structure: Exercices avec répétitions (ancrage)</a:t>
            </a:r>
            <a:br>
              <a:rPr lang="fr-FR" dirty="0"/>
            </a:br>
            <a:br>
              <a:rPr lang="fr-FR" dirty="0"/>
            </a:br>
            <a:endParaRPr lang="en-CA" dirty="0"/>
          </a:p>
        </p:txBody>
      </p:sp>
      <p:sp>
        <p:nvSpPr>
          <p:cNvPr id="3" name="Content Placeholder 2"/>
          <p:cNvSpPr>
            <a:spLocks noGrp="1"/>
          </p:cNvSpPr>
          <p:nvPr>
            <p:ph idx="1"/>
          </p:nvPr>
        </p:nvSpPr>
        <p:spPr>
          <a:xfrm>
            <a:off x="467544" y="1412776"/>
            <a:ext cx="8064896" cy="5256583"/>
          </a:xfrm>
        </p:spPr>
        <p:txBody>
          <a:bodyPr>
            <a:normAutofit fontScale="92500" lnSpcReduction="20000"/>
          </a:bodyPr>
          <a:lstStyle/>
          <a:p>
            <a:r>
              <a:rPr lang="fr-FR" dirty="0"/>
              <a:t>Chaque personne de la classe dit ce qu’elle a mangé (1</a:t>
            </a:r>
            <a:r>
              <a:rPr lang="fr-FR" baseline="30000" dirty="0"/>
              <a:t>e</a:t>
            </a:r>
            <a:r>
              <a:rPr lang="fr-FR" dirty="0"/>
              <a:t> personne, à partir d’une liste de vocabulaire de la nourriture.</a:t>
            </a:r>
          </a:p>
          <a:p>
            <a:r>
              <a:rPr lang="fr-FR" dirty="0"/>
              <a:t>Hier </a:t>
            </a:r>
            <a:r>
              <a:rPr lang="fr-FR" dirty="0">
                <a:solidFill>
                  <a:srgbClr val="FF0000"/>
                </a:solidFill>
              </a:rPr>
              <a:t>j’ai mangé</a:t>
            </a:r>
            <a:r>
              <a:rPr lang="fr-FR" dirty="0"/>
              <a:t>	- </a:t>
            </a:r>
            <a:r>
              <a:rPr lang="fr-FR" u="sng" dirty="0"/>
              <a:t>de la </a:t>
            </a:r>
            <a:r>
              <a:rPr lang="fr-FR" dirty="0"/>
              <a:t>soupe, </a:t>
            </a:r>
            <a:r>
              <a:rPr lang="fr-FR" u="sng" dirty="0"/>
              <a:t>de la </a:t>
            </a:r>
            <a:r>
              <a:rPr lang="fr-FR" dirty="0"/>
              <a:t>viande (féminin)…</a:t>
            </a:r>
          </a:p>
          <a:p>
            <a:pPr marL="2743200" lvl="6" indent="0">
              <a:buNone/>
            </a:pPr>
            <a:r>
              <a:rPr lang="fr-FR" sz="2800" dirty="0"/>
              <a:t>- </a:t>
            </a:r>
            <a:r>
              <a:rPr lang="fr-FR" sz="2800" u="sng" dirty="0"/>
              <a:t>du</a:t>
            </a:r>
            <a:r>
              <a:rPr lang="fr-FR" sz="2800" dirty="0"/>
              <a:t> poisson, </a:t>
            </a:r>
            <a:r>
              <a:rPr lang="fr-FR" sz="2800" u="sng" dirty="0"/>
              <a:t>du</a:t>
            </a:r>
            <a:r>
              <a:rPr lang="fr-FR" sz="2800" dirty="0"/>
              <a:t> poulet (masculin)… </a:t>
            </a:r>
          </a:p>
          <a:p>
            <a:pPr marL="2743200" lvl="6" indent="0">
              <a:buNone/>
            </a:pPr>
            <a:r>
              <a:rPr lang="fr-FR" sz="2800" dirty="0"/>
              <a:t>- </a:t>
            </a:r>
            <a:r>
              <a:rPr lang="fr-FR" sz="2800" u="sng" dirty="0"/>
              <a:t>des</a:t>
            </a:r>
            <a:r>
              <a:rPr lang="fr-FR" sz="2800" dirty="0"/>
              <a:t> légumes, </a:t>
            </a:r>
            <a:r>
              <a:rPr lang="fr-FR" sz="2800" u="sng" dirty="0"/>
              <a:t>des</a:t>
            </a:r>
            <a:r>
              <a:rPr lang="fr-FR" sz="2800" dirty="0"/>
              <a:t> fruits (pluriel)…</a:t>
            </a:r>
          </a:p>
          <a:p>
            <a:r>
              <a:rPr lang="fr-FR" dirty="0"/>
              <a:t>Ensuite, le voisin/la voisine dit à une autre personne ce que sa voisine a mangé (pour pratiquer la 3</a:t>
            </a:r>
            <a:r>
              <a:rPr lang="fr-FR" baseline="30000" dirty="0"/>
              <a:t>e</a:t>
            </a:r>
            <a:r>
              <a:rPr lang="fr-FR" dirty="0"/>
              <a:t> personne): </a:t>
            </a:r>
          </a:p>
          <a:p>
            <a:pPr marL="0" indent="0">
              <a:buNone/>
            </a:pPr>
            <a:r>
              <a:rPr lang="fr-FR" dirty="0"/>
              <a:t>Ex: Hier, Rebecca </a:t>
            </a:r>
            <a:r>
              <a:rPr lang="fr-FR" dirty="0">
                <a:solidFill>
                  <a:srgbClr val="FF0000"/>
                </a:solidFill>
              </a:rPr>
              <a:t>a mangé </a:t>
            </a:r>
            <a:r>
              <a:rPr lang="fr-FR" dirty="0"/>
              <a:t>des tomates et des petits pois, et toi qu’as-tu mangé? Pour le dessert, elle </a:t>
            </a:r>
            <a:r>
              <a:rPr lang="fr-FR" dirty="0">
                <a:solidFill>
                  <a:srgbClr val="FF0000"/>
                </a:solidFill>
              </a:rPr>
              <a:t>a mangé </a:t>
            </a:r>
            <a:r>
              <a:rPr lang="fr-FR" dirty="0"/>
              <a:t>de la glace, du gâteau...</a:t>
            </a:r>
          </a:p>
          <a:p>
            <a:pPr marL="0" indent="0">
              <a:buNone/>
            </a:pPr>
            <a:r>
              <a:rPr lang="fr-FR" dirty="0"/>
              <a:t>Etc. jusqu’à ce que les conjugaisons soient apprises, les verbes bien prononcés, et jusqu’à ce que ce soit facile pour tout le monde de faire ces phrases sans regarder ses notes.</a:t>
            </a:r>
          </a:p>
          <a:p>
            <a:pPr marL="0" indent="0">
              <a:buNone/>
            </a:pPr>
            <a:endParaRPr lang="en-CA" dirty="0"/>
          </a:p>
        </p:txBody>
      </p:sp>
    </p:spTree>
    <p:extLst>
      <p:ext uri="{BB962C8B-B14F-4D97-AF65-F5344CB8AC3E}">
        <p14:creationId xmlns:p14="http://schemas.microsoft.com/office/powerpoint/2010/main" val="1924518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5BD5-9467-4C0E-A0F3-36E65B5F4A1D}"/>
              </a:ext>
            </a:extLst>
          </p:cNvPr>
          <p:cNvSpPr>
            <a:spLocks noGrp="1"/>
          </p:cNvSpPr>
          <p:nvPr>
            <p:ph type="title"/>
          </p:nvPr>
        </p:nvSpPr>
        <p:spPr>
          <a:xfrm>
            <a:off x="628650" y="365129"/>
            <a:ext cx="7886700" cy="903631"/>
          </a:xfrm>
        </p:spPr>
        <p:txBody>
          <a:bodyPr>
            <a:normAutofit/>
          </a:bodyPr>
          <a:lstStyle/>
          <a:p>
            <a:r>
              <a:rPr lang="fr-FR" sz="4000" dirty="0"/>
              <a:t>Étape 1 (c): Répétitions « variées »</a:t>
            </a:r>
            <a:endParaRPr lang="en-CA" sz="4000" dirty="0"/>
          </a:p>
        </p:txBody>
      </p:sp>
      <p:sp>
        <p:nvSpPr>
          <p:cNvPr id="3" name="Content Placeholder 2">
            <a:extLst>
              <a:ext uri="{FF2B5EF4-FFF2-40B4-BE49-F238E27FC236}">
                <a16:creationId xmlns:a16="http://schemas.microsoft.com/office/drawing/2014/main" id="{8018F766-DFBF-4BBF-B60A-E86A8063CCA6}"/>
              </a:ext>
            </a:extLst>
          </p:cNvPr>
          <p:cNvSpPr>
            <a:spLocks noGrp="1"/>
          </p:cNvSpPr>
          <p:nvPr>
            <p:ph idx="1"/>
          </p:nvPr>
        </p:nvSpPr>
        <p:spPr>
          <a:xfrm>
            <a:off x="457200" y="1600200"/>
            <a:ext cx="8229600" cy="4853136"/>
          </a:xfrm>
        </p:spPr>
        <p:txBody>
          <a:bodyPr>
            <a:normAutofit fontScale="70000" lnSpcReduction="20000"/>
          </a:bodyPr>
          <a:lstStyle/>
          <a:p>
            <a:pPr marL="0" indent="0">
              <a:buNone/>
            </a:pPr>
            <a:r>
              <a:rPr lang="fr-FR" dirty="0"/>
              <a:t>Voir le vocabulaire de la nourriture, avec les verbes (manger du riz, des pâtes…). Pour que les répétitions ne soient pas ennuyeuses</a:t>
            </a:r>
          </a:p>
          <a:p>
            <a:pPr marL="514350" indent="-514350">
              <a:buAutoNum type="arabicPeriod"/>
            </a:pPr>
            <a:r>
              <a:rPr lang="fr-FR" dirty="0"/>
              <a:t>On change les exercices, on apporte des objets (et des jeux). Cela dépend de comment on présente les informations. Les exemples peuvent consister à choisir les aliments préférés… faire semblant de préparer, manger, acheter…</a:t>
            </a:r>
          </a:p>
          <a:p>
            <a:pPr marL="514350" indent="-514350">
              <a:buFont typeface="+mj-lt"/>
              <a:buAutoNum type="arabicPeriod"/>
            </a:pPr>
            <a:r>
              <a:rPr lang="fr-FR" dirty="0"/>
              <a:t>On peut demander aux enfants de dessiner leur nourriture préférée, ou de faire des collages et d’écrire à côté / au-dessous des phrases entières.</a:t>
            </a:r>
          </a:p>
          <a:p>
            <a:pPr marL="514350" indent="-514350">
              <a:buFont typeface="+mj-lt"/>
              <a:buAutoNum type="arabicPeriod"/>
            </a:pPr>
            <a:r>
              <a:rPr lang="fr-FR" dirty="0"/>
              <a:t>On peut apporter de la nourriture en plastique, mimer des objets, des verbes et la classe fait une phrase entière en utilisant la structure étudiée + le nouveau vocabulaire.</a:t>
            </a:r>
          </a:p>
          <a:p>
            <a:pPr marL="0" indent="0">
              <a:buNone/>
            </a:pPr>
            <a:r>
              <a:rPr lang="fr-FR" i="1" dirty="0"/>
              <a:t>                     Marie </a:t>
            </a:r>
            <a:r>
              <a:rPr lang="fr-FR" i="1" dirty="0">
                <a:solidFill>
                  <a:srgbClr val="FF0000"/>
                </a:solidFill>
              </a:rPr>
              <a:t>a mangé </a:t>
            </a:r>
            <a:r>
              <a:rPr lang="fr-FR" i="1" dirty="0"/>
              <a:t>des fruits. John </a:t>
            </a:r>
            <a:r>
              <a:rPr lang="fr-FR" i="1" dirty="0">
                <a:solidFill>
                  <a:srgbClr val="FF0000"/>
                </a:solidFill>
              </a:rPr>
              <a:t>a mangé </a:t>
            </a:r>
            <a:r>
              <a:rPr lang="fr-FR" i="1" dirty="0"/>
              <a:t>un hamburger.</a:t>
            </a:r>
          </a:p>
          <a:p>
            <a:pPr marL="514350" indent="-514350">
              <a:buAutoNum type="arabicPeriod" startAt="5"/>
            </a:pPr>
            <a:r>
              <a:rPr lang="fr-FR" dirty="0"/>
              <a:t>On peut en profiter pour faire une petite leçon sur la nourriture saine (les fruits et légumes…) et la nourriture à éviter (bonbons, sucreries…).</a:t>
            </a:r>
          </a:p>
          <a:p>
            <a:pPr marL="0" indent="0">
              <a:buNone/>
            </a:pPr>
            <a:r>
              <a:rPr lang="fr-FR" dirty="0"/>
              <a:t>6.      On passe alors à un autre verbe. </a:t>
            </a:r>
            <a:endParaRPr lang="en-CA" dirty="0"/>
          </a:p>
        </p:txBody>
      </p:sp>
    </p:spTree>
    <p:extLst>
      <p:ext uri="{BB962C8B-B14F-4D97-AF65-F5344CB8AC3E}">
        <p14:creationId xmlns:p14="http://schemas.microsoft.com/office/powerpoint/2010/main" val="3145392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764" y="301118"/>
            <a:ext cx="8566724" cy="1325563"/>
          </a:xfrm>
        </p:spPr>
        <p:txBody>
          <a:bodyPr>
            <a:normAutofit fontScale="90000"/>
          </a:bodyPr>
          <a:lstStyle/>
          <a:p>
            <a:pPr algn="ctr"/>
            <a:r>
              <a:rPr lang="fr-FR" sz="3800" dirty="0"/>
              <a:t>Étape 2 : Exercices passifs (centrés sur la forme) </a:t>
            </a:r>
            <a:br>
              <a:rPr lang="fr-FR" sz="4000" dirty="0"/>
            </a:br>
            <a:r>
              <a:rPr lang="fr-FR" sz="2200" b="1" dirty="0"/>
              <a:t>Soulignez les verbes au passé composé.</a:t>
            </a:r>
            <a:endParaRPr lang="en-CA" sz="2200" dirty="0"/>
          </a:p>
        </p:txBody>
      </p:sp>
      <p:sp>
        <p:nvSpPr>
          <p:cNvPr id="3" name="Content Placeholder 2"/>
          <p:cNvSpPr>
            <a:spLocks noGrp="1"/>
          </p:cNvSpPr>
          <p:nvPr>
            <p:ph idx="1"/>
          </p:nvPr>
        </p:nvSpPr>
        <p:spPr>
          <a:xfrm>
            <a:off x="628650" y="1844824"/>
            <a:ext cx="7886700" cy="4332140"/>
          </a:xfrm>
        </p:spPr>
        <p:txBody>
          <a:bodyPr numCol="2">
            <a:normAutofit fontScale="85000" lnSpcReduction="20000"/>
          </a:bodyPr>
          <a:lstStyle/>
          <a:p>
            <a:pPr marL="0" lvl="0" indent="0">
              <a:buNone/>
            </a:pPr>
            <a:r>
              <a:rPr lang="fr-FR" dirty="0"/>
              <a:t>J’</a:t>
            </a:r>
            <a:r>
              <a:rPr lang="fr-FR" u="sng" dirty="0"/>
              <a:t>ai préparé </a:t>
            </a:r>
            <a:r>
              <a:rPr lang="fr-FR" dirty="0"/>
              <a:t>mon déjeuner.</a:t>
            </a:r>
            <a:r>
              <a:rPr lang="en-CA" dirty="0"/>
              <a:t>	</a:t>
            </a:r>
          </a:p>
          <a:p>
            <a:pPr marL="0" lvl="0" indent="0">
              <a:buNone/>
            </a:pPr>
            <a:r>
              <a:rPr lang="fr-FR" dirty="0"/>
              <a:t>Tu </a:t>
            </a:r>
            <a:r>
              <a:rPr lang="fr-FR" u="sng" dirty="0"/>
              <a:t>as caché </a:t>
            </a:r>
            <a:r>
              <a:rPr lang="fr-FR" dirty="0"/>
              <a:t>ses chaussures.</a:t>
            </a:r>
            <a:endParaRPr lang="en-CA" dirty="0"/>
          </a:p>
          <a:p>
            <a:pPr marL="0" lvl="0" indent="0">
              <a:buNone/>
            </a:pPr>
            <a:r>
              <a:rPr lang="fr-FR" dirty="0"/>
              <a:t>Il a joué aux cartes.</a:t>
            </a:r>
            <a:r>
              <a:rPr lang="en-CA" dirty="0"/>
              <a:t>		</a:t>
            </a:r>
          </a:p>
          <a:p>
            <a:pPr marL="0" lvl="0" indent="0">
              <a:buNone/>
            </a:pPr>
            <a:r>
              <a:rPr lang="fr-FR" dirty="0"/>
              <a:t>Elle a caché le livre.</a:t>
            </a:r>
            <a:endParaRPr lang="en-CA" dirty="0"/>
          </a:p>
          <a:p>
            <a:pPr marL="0" lvl="0" indent="0">
              <a:buNone/>
            </a:pPr>
            <a:r>
              <a:rPr lang="en-CA" dirty="0" err="1"/>
              <a:t>Ils</a:t>
            </a:r>
            <a:r>
              <a:rPr lang="en-CA" dirty="0"/>
              <a:t> ferment la </a:t>
            </a:r>
            <a:r>
              <a:rPr lang="en-CA" dirty="0" err="1"/>
              <a:t>porte</a:t>
            </a:r>
            <a:r>
              <a:rPr lang="en-CA" dirty="0"/>
              <a:t>.	</a:t>
            </a:r>
          </a:p>
          <a:p>
            <a:pPr marL="0" lvl="0" indent="0">
              <a:buNone/>
            </a:pPr>
            <a:r>
              <a:rPr lang="fr-FR" dirty="0"/>
              <a:t>Vous avez regardé la télé.</a:t>
            </a:r>
            <a:endParaRPr lang="en-CA" dirty="0"/>
          </a:p>
          <a:p>
            <a:pPr marL="0" indent="0">
              <a:buNone/>
            </a:pPr>
            <a:r>
              <a:rPr lang="fr-FR" dirty="0"/>
              <a:t>Vous avez oublié votre livre.</a:t>
            </a:r>
            <a:endParaRPr lang="en-CA" dirty="0"/>
          </a:p>
          <a:p>
            <a:pPr marL="0" lvl="0" indent="0">
              <a:buNone/>
            </a:pPr>
            <a:r>
              <a:rPr lang="fr-FR" dirty="0"/>
              <a:t>Elles terminent leurs devoirs.</a:t>
            </a:r>
            <a:endParaRPr lang="en-CA" dirty="0"/>
          </a:p>
          <a:p>
            <a:pPr marL="0" lvl="0" indent="0">
              <a:buNone/>
            </a:pPr>
            <a:r>
              <a:rPr lang="fr-FR" dirty="0"/>
              <a:t>J’ai fermé la porte.</a:t>
            </a:r>
            <a:r>
              <a:rPr lang="en-CA" dirty="0"/>
              <a:t>			</a:t>
            </a:r>
            <a:endParaRPr lang="fr-FR" dirty="0"/>
          </a:p>
          <a:p>
            <a:pPr marL="0" lvl="0" indent="0">
              <a:buNone/>
            </a:pPr>
            <a:endParaRPr lang="fr-FR" dirty="0"/>
          </a:p>
          <a:p>
            <a:pPr marL="0" lvl="0" indent="0">
              <a:buNone/>
            </a:pPr>
            <a:r>
              <a:rPr lang="fr-FR" dirty="0"/>
              <a:t>Ils jouent au ballon.</a:t>
            </a:r>
          </a:p>
          <a:p>
            <a:pPr marL="0" indent="0">
              <a:buNone/>
            </a:pPr>
            <a:r>
              <a:rPr lang="fr-FR" dirty="0"/>
              <a:t>Tu as oublié ton sac.</a:t>
            </a:r>
          </a:p>
          <a:p>
            <a:pPr marL="0" lvl="0" indent="0">
              <a:buNone/>
            </a:pPr>
            <a:r>
              <a:rPr lang="fr-FR" dirty="0"/>
              <a:t>Il cache les cadeaux de noël.</a:t>
            </a:r>
            <a:r>
              <a:rPr lang="en-CA" dirty="0"/>
              <a:t>	</a:t>
            </a:r>
          </a:p>
          <a:p>
            <a:pPr marL="0" lvl="0" indent="0">
              <a:buNone/>
            </a:pPr>
            <a:r>
              <a:rPr lang="fr-FR" dirty="0"/>
              <a:t>Ils préparent les valises.</a:t>
            </a:r>
            <a:endParaRPr lang="en-CA" dirty="0"/>
          </a:p>
          <a:p>
            <a:pPr marL="0" lvl="0" indent="0">
              <a:buNone/>
            </a:pPr>
            <a:r>
              <a:rPr lang="fr-FR" dirty="0"/>
              <a:t>Ils ont préparé le repas.</a:t>
            </a:r>
          </a:p>
          <a:p>
            <a:pPr marL="0" lvl="0" indent="0">
              <a:buNone/>
            </a:pPr>
            <a:r>
              <a:rPr lang="fr-FR" dirty="0"/>
              <a:t>Nous regardons la télé. </a:t>
            </a:r>
          </a:p>
          <a:p>
            <a:pPr marL="0" lvl="0" indent="0">
              <a:buNone/>
            </a:pPr>
            <a:r>
              <a:rPr lang="fr-FR" dirty="0"/>
              <a:t>Ils ont joué au ballon. </a:t>
            </a:r>
            <a:endParaRPr lang="en-CA" dirty="0"/>
          </a:p>
          <a:p>
            <a:pPr marL="0" lvl="0" indent="0">
              <a:buNone/>
            </a:pPr>
            <a:r>
              <a:rPr lang="fr-FR" dirty="0"/>
              <a:t>Elles ont regardé un film.</a:t>
            </a:r>
            <a:endParaRPr lang="en-CA" dirty="0"/>
          </a:p>
          <a:p>
            <a:pPr marL="0" indent="0">
              <a:buNone/>
            </a:pPr>
            <a:r>
              <a:rPr lang="fr-FR" dirty="0"/>
              <a:t>Nous avons fermé la porte.</a:t>
            </a:r>
            <a:endParaRPr lang="en-CA" dirty="0"/>
          </a:p>
          <a:p>
            <a:pPr marL="0" indent="0">
              <a:buNone/>
            </a:pPr>
            <a:endParaRPr lang="en-CA" dirty="0"/>
          </a:p>
        </p:txBody>
      </p:sp>
    </p:spTree>
    <p:extLst>
      <p:ext uri="{BB962C8B-B14F-4D97-AF65-F5344CB8AC3E}">
        <p14:creationId xmlns:p14="http://schemas.microsoft.com/office/powerpoint/2010/main" val="3865914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24763"/>
          </a:xfrm>
        </p:spPr>
        <p:txBody>
          <a:bodyPr>
            <a:normAutofit/>
          </a:bodyPr>
          <a:lstStyle/>
          <a:p>
            <a:pPr algn="ctr"/>
            <a:r>
              <a:rPr lang="fr-FR" dirty="0"/>
              <a:t>Étape 3. Exercices actifs « faciles »</a:t>
            </a:r>
            <a:endParaRPr lang="en-CA" dirty="0"/>
          </a:p>
        </p:txBody>
      </p:sp>
      <p:sp>
        <p:nvSpPr>
          <p:cNvPr id="3" name="Content Placeholder 2"/>
          <p:cNvSpPr>
            <a:spLocks noGrp="1"/>
          </p:cNvSpPr>
          <p:nvPr>
            <p:ph idx="1"/>
          </p:nvPr>
        </p:nvSpPr>
        <p:spPr>
          <a:xfrm>
            <a:off x="395536" y="1600200"/>
            <a:ext cx="8291264" cy="5141168"/>
          </a:xfrm>
        </p:spPr>
        <p:txBody>
          <a:bodyPr>
            <a:normAutofit fontScale="40000" lnSpcReduction="20000"/>
          </a:bodyPr>
          <a:lstStyle/>
          <a:p>
            <a:pPr marL="0" indent="0">
              <a:spcBef>
                <a:spcPts val="600"/>
              </a:spcBef>
              <a:spcAft>
                <a:spcPts val="600"/>
              </a:spcAft>
              <a:buNone/>
            </a:pPr>
            <a:r>
              <a:rPr lang="fr-FR" sz="4000" b="1" dirty="0"/>
              <a:t>Terminez les phrases suivantes</a:t>
            </a:r>
            <a:endParaRPr lang="en-CA" sz="4000" dirty="0"/>
          </a:p>
          <a:p>
            <a:pPr marL="0" lvl="0" indent="0">
              <a:spcBef>
                <a:spcPts val="600"/>
              </a:spcBef>
              <a:spcAft>
                <a:spcPts val="600"/>
              </a:spcAft>
              <a:buNone/>
            </a:pPr>
            <a:r>
              <a:rPr lang="fr-FR" sz="4000" dirty="0"/>
              <a:t>J’ai préparé_________________________</a:t>
            </a:r>
            <a:r>
              <a:rPr lang="en-CA" sz="4000" dirty="0"/>
              <a:t>	</a:t>
            </a:r>
            <a:r>
              <a:rPr lang="fr-FR" sz="4000" dirty="0"/>
              <a:t>Tu as caché______________________________</a:t>
            </a:r>
            <a:endParaRPr lang="en-CA" sz="4000" dirty="0"/>
          </a:p>
          <a:p>
            <a:pPr marL="0" indent="0">
              <a:spcBef>
                <a:spcPts val="600"/>
              </a:spcBef>
              <a:spcAft>
                <a:spcPts val="600"/>
              </a:spcAft>
              <a:buNone/>
            </a:pPr>
            <a:r>
              <a:rPr lang="fr-FR" sz="4000" dirty="0"/>
              <a:t>Il a joué___________________________	Nous avons fermé___________________________</a:t>
            </a:r>
            <a:endParaRPr lang="en-CA" sz="4000" dirty="0"/>
          </a:p>
          <a:p>
            <a:pPr marL="0" indent="0">
              <a:spcBef>
                <a:spcPts val="600"/>
              </a:spcBef>
              <a:spcAft>
                <a:spcPts val="600"/>
              </a:spcAft>
              <a:buNone/>
            </a:pPr>
            <a:r>
              <a:rPr lang="fr-FR" sz="4000" dirty="0"/>
              <a:t>Elle a caché________________________	Ils ont préparé______________________________</a:t>
            </a:r>
            <a:endParaRPr lang="en-CA" sz="4000" dirty="0"/>
          </a:p>
          <a:p>
            <a:pPr marL="0" indent="0">
              <a:spcBef>
                <a:spcPts val="600"/>
              </a:spcBef>
              <a:spcAft>
                <a:spcPts val="600"/>
              </a:spcAft>
              <a:buNone/>
            </a:pPr>
            <a:r>
              <a:rPr lang="fr-FR" sz="4000" dirty="0"/>
              <a:t>Vous avez regardé__________________	J’ai fermé______________________________</a:t>
            </a:r>
            <a:endParaRPr lang="en-CA" sz="4000" dirty="0"/>
          </a:p>
          <a:p>
            <a:pPr marL="0" indent="0">
              <a:spcBef>
                <a:spcPts val="600"/>
              </a:spcBef>
              <a:spcAft>
                <a:spcPts val="600"/>
              </a:spcAft>
              <a:buNone/>
            </a:pPr>
            <a:r>
              <a:rPr lang="fr-FR" sz="4000" dirty="0"/>
              <a:t>Ils ont joué________________________</a:t>
            </a:r>
            <a:r>
              <a:rPr lang="en-CA" sz="4000" dirty="0"/>
              <a:t>	</a:t>
            </a:r>
            <a:r>
              <a:rPr lang="fr-FR" sz="4000" dirty="0"/>
              <a:t>Elles ont terminé____________________________</a:t>
            </a:r>
            <a:endParaRPr lang="en-CA" sz="4000" dirty="0"/>
          </a:p>
          <a:p>
            <a:pPr marL="0" indent="0">
              <a:spcBef>
                <a:spcPts val="600"/>
              </a:spcBef>
              <a:spcAft>
                <a:spcPts val="600"/>
              </a:spcAft>
              <a:buNone/>
            </a:pPr>
            <a:r>
              <a:rPr lang="fr-FR" sz="4000" dirty="0"/>
              <a:t>Tu as oublié________________________	Elle a préparé______________________________</a:t>
            </a:r>
            <a:endParaRPr lang="en-CA" sz="4000" dirty="0"/>
          </a:p>
          <a:p>
            <a:pPr marL="0" indent="0">
              <a:spcBef>
                <a:spcPts val="600"/>
              </a:spcBef>
              <a:spcAft>
                <a:spcPts val="600"/>
              </a:spcAft>
              <a:buNone/>
            </a:pPr>
            <a:r>
              <a:rPr lang="fr-FR" sz="4000" dirty="0"/>
              <a:t>Il a caché_________________________	Ils ont oublié ___________________________</a:t>
            </a:r>
            <a:endParaRPr lang="en-CA" sz="4000" dirty="0"/>
          </a:p>
          <a:p>
            <a:pPr marL="0" indent="0">
              <a:spcBef>
                <a:spcPts val="600"/>
              </a:spcBef>
              <a:spcAft>
                <a:spcPts val="600"/>
              </a:spcAft>
              <a:buNone/>
            </a:pPr>
            <a:r>
              <a:rPr lang="fr-FR" sz="4000" dirty="0"/>
              <a:t>Vous avez oublié_____________________	Elles ont acheté ___________________________</a:t>
            </a:r>
            <a:endParaRPr lang="en-CA" sz="4000" dirty="0"/>
          </a:p>
          <a:p>
            <a:pPr marL="0" indent="0">
              <a:spcBef>
                <a:spcPts val="600"/>
              </a:spcBef>
              <a:spcAft>
                <a:spcPts val="600"/>
              </a:spcAft>
              <a:buNone/>
            </a:pPr>
            <a:r>
              <a:rPr lang="fr-FR" sz="4000" dirty="0"/>
              <a:t>Elles ont regardé______________________	J’ai parlé à___________________________</a:t>
            </a:r>
            <a:endParaRPr lang="en-CA" sz="4000" dirty="0"/>
          </a:p>
          <a:p>
            <a:pPr marL="0" lvl="0" indent="0">
              <a:buNone/>
            </a:pPr>
            <a:endParaRPr lang="en-CA" dirty="0"/>
          </a:p>
          <a:p>
            <a:endParaRPr lang="en-CA" dirty="0"/>
          </a:p>
        </p:txBody>
      </p:sp>
    </p:spTree>
    <p:extLst>
      <p:ext uri="{BB962C8B-B14F-4D97-AF65-F5344CB8AC3E}">
        <p14:creationId xmlns:p14="http://schemas.microsoft.com/office/powerpoint/2010/main" val="2913695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65129"/>
            <a:ext cx="8191822" cy="759615"/>
          </a:xfrm>
        </p:spPr>
        <p:txBody>
          <a:bodyPr>
            <a:normAutofit fontScale="90000"/>
          </a:bodyPr>
          <a:lstStyle/>
          <a:p>
            <a:pPr algn="ctr"/>
            <a:br>
              <a:rPr lang="fr-FR" dirty="0"/>
            </a:br>
            <a:r>
              <a:rPr lang="fr-FR" sz="3600" dirty="0"/>
              <a:t>Étape 4. Exercices actifs plus difficiles en dernier </a:t>
            </a:r>
            <a:br>
              <a:rPr lang="fr-FR" dirty="0"/>
            </a:br>
            <a:endParaRPr lang="en-CA" dirty="0"/>
          </a:p>
        </p:txBody>
      </p:sp>
      <p:sp>
        <p:nvSpPr>
          <p:cNvPr id="3" name="Content Placeholder 2"/>
          <p:cNvSpPr>
            <a:spLocks noGrp="1"/>
          </p:cNvSpPr>
          <p:nvPr>
            <p:ph idx="1"/>
          </p:nvPr>
        </p:nvSpPr>
        <p:spPr>
          <a:xfrm>
            <a:off x="539552" y="1268760"/>
            <a:ext cx="7975798" cy="5269201"/>
          </a:xfrm>
        </p:spPr>
        <p:txBody>
          <a:bodyPr>
            <a:normAutofit fontScale="77500" lnSpcReduction="20000"/>
          </a:bodyPr>
          <a:lstStyle/>
          <a:p>
            <a:pPr marL="0" indent="0">
              <a:buNone/>
            </a:pPr>
            <a:r>
              <a:rPr lang="fr-FR" b="1" dirty="0"/>
              <a:t>Trouvez le verbe qui manque </a:t>
            </a:r>
            <a:r>
              <a:rPr lang="fr-FR" b="1" u="sng" dirty="0"/>
              <a:t>au passé composé</a:t>
            </a:r>
            <a:r>
              <a:rPr lang="fr-FR" b="1" dirty="0"/>
              <a:t>. </a:t>
            </a:r>
          </a:p>
          <a:p>
            <a:pPr marL="0" indent="0">
              <a:buNone/>
            </a:pPr>
            <a:r>
              <a:rPr lang="fr-FR" b="1" dirty="0"/>
              <a:t>Plusieurs verbes sont possibles.</a:t>
            </a:r>
            <a:endParaRPr lang="en-CA" b="1" dirty="0"/>
          </a:p>
          <a:p>
            <a:pPr marL="514350" indent="-514350">
              <a:buFont typeface="+mj-lt"/>
              <a:buAutoNum type="arabicPeriod"/>
            </a:pPr>
            <a:r>
              <a:rPr lang="fr-FR" dirty="0"/>
              <a:t>J_______________________ mon déjeuner.     </a:t>
            </a:r>
          </a:p>
          <a:p>
            <a:pPr marL="514350" indent="-514350">
              <a:buFont typeface="+mj-lt"/>
              <a:buAutoNum type="arabicPeriod"/>
            </a:pPr>
            <a:r>
              <a:rPr lang="fr-FR" dirty="0"/>
              <a:t>Il _____________________ le livre, car elle ne veut pas étudier.</a:t>
            </a:r>
            <a:endParaRPr lang="en-CA" dirty="0"/>
          </a:p>
          <a:p>
            <a:pPr marL="514350" indent="-514350">
              <a:buFont typeface="+mj-lt"/>
              <a:buAutoNum type="arabicPeriod"/>
            </a:pPr>
            <a:r>
              <a:rPr lang="fr-FR" dirty="0"/>
              <a:t>Tu _____________________ ses chaussures.    </a:t>
            </a:r>
          </a:p>
          <a:p>
            <a:pPr marL="514350" indent="-514350">
              <a:buFont typeface="+mj-lt"/>
              <a:buAutoNum type="arabicPeriod"/>
            </a:pPr>
            <a:r>
              <a:rPr lang="fr-FR" dirty="0"/>
              <a:t>Tu ___________________ ton portable dans la voiture.</a:t>
            </a:r>
            <a:endParaRPr lang="en-CA" dirty="0"/>
          </a:p>
          <a:p>
            <a:pPr marL="514350" indent="-514350">
              <a:buFont typeface="+mj-lt"/>
              <a:buAutoNum type="arabicPeriod"/>
            </a:pPr>
            <a:r>
              <a:rPr lang="fr-FR" dirty="0"/>
              <a:t>Il _______________________  aux cartes. </a:t>
            </a:r>
          </a:p>
          <a:p>
            <a:pPr marL="514350" indent="-514350">
              <a:buFont typeface="+mj-lt"/>
              <a:buAutoNum type="arabicPeriod"/>
            </a:pPr>
            <a:r>
              <a:rPr lang="fr-FR" dirty="0"/>
              <a:t>Il __________________ les affaires des enfants.</a:t>
            </a:r>
            <a:endParaRPr lang="en-CA" dirty="0"/>
          </a:p>
          <a:p>
            <a:pPr marL="514350" indent="-514350">
              <a:buFont typeface="+mj-lt"/>
              <a:buAutoNum type="arabicPeriod"/>
            </a:pPr>
            <a:r>
              <a:rPr lang="fr-FR" dirty="0"/>
              <a:t>Nous _______________________ la porte à clé. </a:t>
            </a:r>
          </a:p>
          <a:p>
            <a:pPr marL="514350" indent="-514350">
              <a:buFont typeface="+mj-lt"/>
              <a:buAutoNum type="arabicPeriod"/>
            </a:pPr>
            <a:r>
              <a:rPr lang="fr-FR" dirty="0"/>
              <a:t>Vous _______________________   la télé.</a:t>
            </a:r>
            <a:endParaRPr lang="en-CA" dirty="0"/>
          </a:p>
          <a:p>
            <a:pPr marL="514350" indent="-514350">
              <a:buFont typeface="+mj-lt"/>
              <a:buAutoNum type="arabicPeriod"/>
            </a:pPr>
            <a:r>
              <a:rPr lang="fr-FR" dirty="0"/>
              <a:t>Elles ___________________ leurs devoirs.  </a:t>
            </a:r>
          </a:p>
          <a:p>
            <a:pPr marL="514350" indent="-514350">
              <a:buFont typeface="+mj-lt"/>
              <a:buAutoNum type="arabicPeriod"/>
            </a:pPr>
            <a:r>
              <a:rPr lang="fr-FR" dirty="0"/>
              <a:t>Ils _________________________  le repas.</a:t>
            </a:r>
            <a:endParaRPr lang="en-CA" dirty="0"/>
          </a:p>
          <a:p>
            <a:pPr marL="514350" lvl="0" indent="-514350">
              <a:buFont typeface="+mj-lt"/>
              <a:buAutoNum type="arabicPeriod"/>
            </a:pPr>
            <a:r>
              <a:rPr lang="fr-FR" dirty="0"/>
              <a:t>Elles ______________________ un film d’horreur. 	</a:t>
            </a:r>
          </a:p>
          <a:p>
            <a:pPr marL="514350" lvl="0" indent="-514350">
              <a:buFont typeface="+mj-lt"/>
              <a:buAutoNum type="arabicPeriod"/>
            </a:pPr>
            <a:r>
              <a:rPr lang="fr-FR" dirty="0"/>
              <a:t>Nous _____________________ le match de football.</a:t>
            </a:r>
            <a:endParaRPr lang="en-CA" dirty="0"/>
          </a:p>
        </p:txBody>
      </p:sp>
    </p:spTree>
    <p:extLst>
      <p:ext uri="{BB962C8B-B14F-4D97-AF65-F5344CB8AC3E}">
        <p14:creationId xmlns:p14="http://schemas.microsoft.com/office/powerpoint/2010/main" val="470947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a:t>Quelques définitions</a:t>
            </a:r>
            <a:endParaRPr lang="en-CA" dirty="0"/>
          </a:p>
        </p:txBody>
      </p:sp>
      <p:sp>
        <p:nvSpPr>
          <p:cNvPr id="3" name="Content Placeholder 2"/>
          <p:cNvSpPr>
            <a:spLocks noGrp="1"/>
          </p:cNvSpPr>
          <p:nvPr>
            <p:ph idx="1"/>
          </p:nvPr>
        </p:nvSpPr>
        <p:spPr/>
        <p:txBody>
          <a:bodyPr>
            <a:normAutofit fontScale="70000" lnSpcReduction="20000"/>
          </a:bodyPr>
          <a:lstStyle/>
          <a:p>
            <a:r>
              <a:rPr lang="fr-FR" b="1" dirty="0"/>
              <a:t>Un item</a:t>
            </a:r>
            <a:r>
              <a:rPr lang="fr-FR" dirty="0"/>
              <a:t>: un représentant d’une catégorie. </a:t>
            </a:r>
          </a:p>
          <a:p>
            <a:pPr marL="0" indent="0">
              <a:buNone/>
            </a:pPr>
            <a:r>
              <a:rPr lang="fr-FR" dirty="0"/>
              <a:t>    - Exemple: catégorie « abstraite »: les mots en –</a:t>
            </a:r>
            <a:r>
              <a:rPr lang="fr-FR" dirty="0" err="1"/>
              <a:t>tion</a:t>
            </a:r>
            <a:r>
              <a:rPr lang="fr-FR" dirty="0"/>
              <a:t> sont féminins.</a:t>
            </a:r>
          </a:p>
          <a:p>
            <a:pPr marL="0" indent="0">
              <a:buNone/>
            </a:pPr>
            <a:r>
              <a:rPr lang="fr-FR" dirty="0"/>
              <a:t>    Il y a 1865 items (mots en –</a:t>
            </a:r>
            <a:r>
              <a:rPr lang="fr-FR" dirty="0" err="1"/>
              <a:t>tion</a:t>
            </a:r>
            <a:r>
              <a:rPr lang="fr-FR" dirty="0"/>
              <a:t>) dans cette catégorie dont un seul     </a:t>
            </a:r>
          </a:p>
          <a:p>
            <a:pPr marL="0" indent="0">
              <a:buNone/>
            </a:pPr>
            <a:r>
              <a:rPr lang="fr-FR" b="1" dirty="0"/>
              <a:t>    </a:t>
            </a:r>
            <a:r>
              <a:rPr lang="fr-FR" dirty="0"/>
              <a:t>item (ici mot/nom) masculin : le bastion.</a:t>
            </a:r>
            <a:endParaRPr lang="fr-FR" b="1" dirty="0"/>
          </a:p>
          <a:p>
            <a:r>
              <a:rPr lang="fr-FR" b="1" dirty="0"/>
              <a:t>L1: langue maternelle</a:t>
            </a:r>
            <a:r>
              <a:rPr lang="fr-FR" dirty="0"/>
              <a:t>: langue que l’enfant apprend de son entourage (d’au moins un parent).</a:t>
            </a:r>
          </a:p>
          <a:p>
            <a:r>
              <a:rPr lang="fr-FR" b="1" dirty="0"/>
              <a:t>L2: langue étrangère</a:t>
            </a:r>
            <a:r>
              <a:rPr lang="fr-FR" dirty="0"/>
              <a:t>, langue seconde, autre langue apprise que la langue maternelle.</a:t>
            </a:r>
          </a:p>
          <a:p>
            <a:r>
              <a:rPr lang="fr-FR" b="1" dirty="0"/>
              <a:t>Francophone majoritaire</a:t>
            </a:r>
            <a:r>
              <a:rPr lang="fr-FR" dirty="0"/>
              <a:t>: francophone qui vit dans un pays/une région où le français est la langue parlée (Français vivant en France).</a:t>
            </a:r>
          </a:p>
          <a:p>
            <a:r>
              <a:rPr lang="fr-FR" b="1" dirty="0"/>
              <a:t>Francophone</a:t>
            </a:r>
            <a:r>
              <a:rPr lang="fr-FR" dirty="0"/>
              <a:t> </a:t>
            </a:r>
            <a:r>
              <a:rPr lang="fr-FR" b="1" dirty="0"/>
              <a:t>minoritaire</a:t>
            </a:r>
            <a:r>
              <a:rPr lang="fr-FR" dirty="0"/>
              <a:t>: francophone qui parle le français à l’école ou à la maison, mais une autre langue le reste du temps.  </a:t>
            </a:r>
          </a:p>
          <a:p>
            <a:pPr marL="0" indent="0">
              <a:buNone/>
            </a:pPr>
            <a:r>
              <a:rPr lang="fr-FR" dirty="0"/>
              <a:t>     -Exemple: les Franco-ontariens parlent français à la maison et                            </a:t>
            </a:r>
          </a:p>
          <a:p>
            <a:pPr marL="0" indent="0">
              <a:buNone/>
            </a:pPr>
            <a:r>
              <a:rPr lang="fr-FR" dirty="0"/>
              <a:t>      l’anglais dans leur vie quotidienne.</a:t>
            </a:r>
            <a:endParaRPr lang="en-CA" dirty="0"/>
          </a:p>
        </p:txBody>
      </p:sp>
    </p:spTree>
    <p:extLst>
      <p:ext uri="{BB962C8B-B14F-4D97-AF65-F5344CB8AC3E}">
        <p14:creationId xmlns:p14="http://schemas.microsoft.com/office/powerpoint/2010/main" val="3045167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65129"/>
            <a:ext cx="8136904" cy="975639"/>
          </a:xfrm>
        </p:spPr>
        <p:txBody>
          <a:bodyPr>
            <a:normAutofit fontScale="90000"/>
          </a:bodyPr>
          <a:lstStyle/>
          <a:p>
            <a:pPr algn="ctr"/>
            <a:r>
              <a:rPr lang="fr-FR" sz="4000" dirty="0"/>
              <a:t>Étape 5. Communication authentique</a:t>
            </a:r>
            <a:br>
              <a:rPr lang="fr-FR" sz="4000" dirty="0"/>
            </a:br>
            <a:r>
              <a:rPr lang="fr-FR" sz="4000" dirty="0"/>
              <a:t>Dernier exercice: communication orale</a:t>
            </a:r>
            <a:endParaRPr lang="en-CA" sz="4000" dirty="0"/>
          </a:p>
        </p:txBody>
      </p:sp>
      <p:sp>
        <p:nvSpPr>
          <p:cNvPr id="3" name="Content Placeholder 2"/>
          <p:cNvSpPr>
            <a:spLocks noGrp="1"/>
          </p:cNvSpPr>
          <p:nvPr>
            <p:ph idx="1"/>
          </p:nvPr>
        </p:nvSpPr>
        <p:spPr>
          <a:xfrm>
            <a:off x="628650" y="1593908"/>
            <a:ext cx="7886700" cy="4859428"/>
          </a:xfrm>
        </p:spPr>
        <p:txBody>
          <a:bodyPr>
            <a:normAutofit fontScale="77500" lnSpcReduction="20000"/>
          </a:bodyPr>
          <a:lstStyle/>
          <a:p>
            <a:r>
              <a:rPr lang="fr-FR" dirty="0"/>
              <a:t>Racontez à votre </a:t>
            </a:r>
            <a:r>
              <a:rPr lang="fr-FR" dirty="0" err="1"/>
              <a:t>voisin-e</a:t>
            </a:r>
            <a:r>
              <a:rPr lang="fr-FR" dirty="0"/>
              <a:t> ce que vous avez fait hier, le week-end dernier, à partir des verbes suivants.</a:t>
            </a:r>
          </a:p>
          <a:p>
            <a:r>
              <a:rPr lang="fr-FR" dirty="0"/>
              <a:t>Si on ne donne pas de listes de verbes, ils vont tenter d’utiliser des verbes avec des conjugaisons qu’ils ne connaissent pas.</a:t>
            </a:r>
          </a:p>
          <a:p>
            <a:r>
              <a:rPr lang="fr-FR" dirty="0"/>
              <a:t>Une fois qu’on a vu les conjugaisons des verbes en –er, on voit les verbes du 2</a:t>
            </a:r>
            <a:r>
              <a:rPr lang="fr-FR" baseline="30000" dirty="0"/>
              <a:t>e</a:t>
            </a:r>
            <a:r>
              <a:rPr lang="fr-FR" dirty="0"/>
              <a:t> groupe, puis du 3</a:t>
            </a:r>
            <a:r>
              <a:rPr lang="fr-FR" baseline="30000" dirty="0"/>
              <a:t>e</a:t>
            </a:r>
            <a:r>
              <a:rPr lang="fr-FR" dirty="0"/>
              <a:t> groupe, puis les exceptions.</a:t>
            </a:r>
          </a:p>
          <a:p>
            <a:r>
              <a:rPr lang="fr-FR" dirty="0"/>
              <a:t>Une fois que tous les groupes et exceptions ont été vus, seulement à ce moment-là on peut faire des exercices de communication spontanée: racontez ce que vous avez fait l’été dernier. </a:t>
            </a:r>
          </a:p>
          <a:p>
            <a:r>
              <a:rPr lang="fr-FR" dirty="0"/>
              <a:t>Si les apprenants font des activités de communication authentique trop tôt (avant d’avoir fait des exercices d’écoute, d’identification; des exercices passifs), et n’ont pas eu assez de répétitions: 1. ils n’arriveront pas (ou avec difficultés) à faire l’exercice; 2. ils feront de nombreuses erreurs; 3. ils utiliseront une autre langue pour combler les lacunes (anglicismes), 4. l’apprentissage ne se fera pas en profondeur (il sera superficiel).</a:t>
            </a:r>
            <a:endParaRPr lang="en-CA" dirty="0"/>
          </a:p>
        </p:txBody>
      </p:sp>
    </p:spTree>
    <p:extLst>
      <p:ext uri="{BB962C8B-B14F-4D97-AF65-F5344CB8AC3E}">
        <p14:creationId xmlns:p14="http://schemas.microsoft.com/office/powerpoint/2010/main" val="1489129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759615"/>
          </a:xfrm>
        </p:spPr>
        <p:txBody>
          <a:bodyPr/>
          <a:lstStyle/>
          <a:p>
            <a:pPr algn="ctr"/>
            <a:r>
              <a:rPr lang="fr-FR" dirty="0"/>
              <a:t>Conclusion (1)</a:t>
            </a:r>
            <a:endParaRPr lang="en-CA" dirty="0"/>
          </a:p>
        </p:txBody>
      </p:sp>
      <p:sp>
        <p:nvSpPr>
          <p:cNvPr id="3" name="Content Placeholder 2"/>
          <p:cNvSpPr>
            <a:spLocks noGrp="1"/>
          </p:cNvSpPr>
          <p:nvPr>
            <p:ph idx="1"/>
          </p:nvPr>
        </p:nvSpPr>
        <p:spPr>
          <a:xfrm>
            <a:off x="611560" y="1412776"/>
            <a:ext cx="8136904" cy="4896544"/>
          </a:xfrm>
        </p:spPr>
        <p:txBody>
          <a:bodyPr>
            <a:normAutofit fontScale="92500" lnSpcReduction="20000"/>
          </a:bodyPr>
          <a:lstStyle/>
          <a:p>
            <a:r>
              <a:rPr lang="fr-FR" dirty="0"/>
              <a:t>En milieu majoritaire, les enfants bénéficient d’une pratique intensive de la langue. Ce n’est pas le cas dans des écoles françaises en pays non francophones.</a:t>
            </a:r>
          </a:p>
          <a:p>
            <a:r>
              <a:rPr lang="fr-FR" dirty="0"/>
              <a:t>La fréquence et la répétition sont à la base de l’apprentissage. Avec des heures de pratique restreintes à l’école, il faut compenser ce manque de répétition, avec des exercices et activités qui recréent artificiellement cette exposition à la langue.</a:t>
            </a:r>
          </a:p>
          <a:p>
            <a:r>
              <a:rPr lang="fr-FR" dirty="0"/>
              <a:t>Il est important de fournir des répétitions des items, et des structures pour que l’apprentissage se fasse « naturellement » (comme en L1), et que le cerveau créent des catégories abstraites.</a:t>
            </a:r>
          </a:p>
          <a:p>
            <a:r>
              <a:rPr lang="fr-FR" dirty="0"/>
              <a:t>Il faut beaucoup de répétitions pour chaque item; et un grand nombre d’items pour obtenir une banque de données complète.</a:t>
            </a:r>
            <a:endParaRPr lang="en-CA" dirty="0"/>
          </a:p>
        </p:txBody>
      </p:sp>
    </p:spTree>
    <p:extLst>
      <p:ext uri="{BB962C8B-B14F-4D97-AF65-F5344CB8AC3E}">
        <p14:creationId xmlns:p14="http://schemas.microsoft.com/office/powerpoint/2010/main" val="3962398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903631"/>
          </a:xfrm>
        </p:spPr>
        <p:txBody>
          <a:bodyPr/>
          <a:lstStyle/>
          <a:p>
            <a:pPr algn="ctr"/>
            <a:r>
              <a:rPr lang="fr-FR" dirty="0"/>
              <a:t>Conclusion (2)</a:t>
            </a:r>
            <a:endParaRPr lang="en-CA" dirty="0"/>
          </a:p>
        </p:txBody>
      </p:sp>
      <p:sp>
        <p:nvSpPr>
          <p:cNvPr id="3" name="Content Placeholder 2"/>
          <p:cNvSpPr>
            <a:spLocks noGrp="1"/>
          </p:cNvSpPr>
          <p:nvPr>
            <p:ph idx="1"/>
          </p:nvPr>
        </p:nvSpPr>
        <p:spPr>
          <a:xfrm>
            <a:off x="539552" y="1556792"/>
            <a:ext cx="8136904" cy="4608512"/>
          </a:xfrm>
        </p:spPr>
        <p:txBody>
          <a:bodyPr>
            <a:normAutofit fontScale="85000" lnSpcReduction="20000"/>
          </a:bodyPr>
          <a:lstStyle/>
          <a:p>
            <a:r>
              <a:rPr lang="fr-FR" dirty="0"/>
              <a:t>Il vaut mieux présenter une règle simple, et fournir beaucoup d’exemples et de pratique, plutôt que de longues explications.</a:t>
            </a:r>
          </a:p>
          <a:p>
            <a:r>
              <a:rPr lang="fr-FR" dirty="0"/>
              <a:t>Il vaut mieux présenter une règle à la fois, et éviter de présenter trop explications. On verra les exceptions plus tard.</a:t>
            </a:r>
          </a:p>
          <a:p>
            <a:r>
              <a:rPr lang="fr-FR" dirty="0"/>
              <a:t>Il faut un très grand nombre de répétitions pour maitriser la grammaire. Les élèves doivent voir, entendre et répéter la même chose des centaines de fois.</a:t>
            </a:r>
          </a:p>
          <a:p>
            <a:r>
              <a:rPr lang="fr-FR" dirty="0"/>
              <a:t>Même les règles les plus simples (s pour le pluriel, e pour le féminin) demandent beaucoup de pratique.</a:t>
            </a:r>
          </a:p>
          <a:p>
            <a:r>
              <a:rPr lang="fr-FR" dirty="0"/>
              <a:t>Les élèves doivent travailler des stratégies de réflexion, se poser toujours les mêmes questions, faire, refaire des dictées et des exercices avant que cela devienne automatique.</a:t>
            </a:r>
          </a:p>
          <a:p>
            <a:r>
              <a:rPr lang="fr-FR" dirty="0"/>
              <a:t>Les fondations de la langue (au primaire) sont les plus importantes, mais aussi celles qui prennent beaucoup de temps à établir. </a:t>
            </a:r>
          </a:p>
          <a:p>
            <a:pPr marL="0" indent="0">
              <a:buNone/>
            </a:pPr>
            <a:endParaRPr lang="en-CA" dirty="0"/>
          </a:p>
        </p:txBody>
      </p:sp>
    </p:spTree>
    <p:extLst>
      <p:ext uri="{BB962C8B-B14F-4D97-AF65-F5344CB8AC3E}">
        <p14:creationId xmlns:p14="http://schemas.microsoft.com/office/powerpoint/2010/main" val="1684652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24" y="365129"/>
            <a:ext cx="8527556" cy="831623"/>
          </a:xfrm>
        </p:spPr>
        <p:txBody>
          <a:bodyPr>
            <a:normAutofit/>
          </a:bodyPr>
          <a:lstStyle/>
          <a:p>
            <a:r>
              <a:rPr lang="fr-FR" sz="3600" dirty="0"/>
              <a:t>Faire pratiquer la langue en dehors de l’école</a:t>
            </a:r>
            <a:endParaRPr lang="en-CA" sz="3600" dirty="0"/>
          </a:p>
        </p:txBody>
      </p:sp>
      <p:sp>
        <p:nvSpPr>
          <p:cNvPr id="3" name="Content Placeholder 2"/>
          <p:cNvSpPr>
            <a:spLocks noGrp="1"/>
          </p:cNvSpPr>
          <p:nvPr>
            <p:ph idx="1"/>
          </p:nvPr>
        </p:nvSpPr>
        <p:spPr>
          <a:xfrm>
            <a:off x="467544" y="1268760"/>
            <a:ext cx="8352928" cy="5256584"/>
          </a:xfrm>
        </p:spPr>
        <p:txBody>
          <a:bodyPr>
            <a:normAutofit fontScale="55000" lnSpcReduction="20000"/>
          </a:bodyPr>
          <a:lstStyle/>
          <a:p>
            <a:r>
              <a:rPr lang="fr-FR" dirty="0"/>
              <a:t>Proposer des activités agréables en dehors de l’école: demander d’écouter des chansons, de regarder des dessins animés, films… et noter ces activités comme devoirs (sinon personne ne le fait).</a:t>
            </a:r>
          </a:p>
          <a:p>
            <a:r>
              <a:rPr lang="fr-FR" dirty="0"/>
              <a:t>Faire des activités incluant danse et chant (pour pratique orale et prononciation).</a:t>
            </a:r>
          </a:p>
          <a:p>
            <a:r>
              <a:rPr lang="fr-FR" dirty="0"/>
              <a:t>Dans des exercices notés on peut demander de remplir les blancs lors d’un dialogue sur YouTube, ou d’un petit film (activités d’écoute et de prononciation).</a:t>
            </a:r>
          </a:p>
          <a:p>
            <a:r>
              <a:rPr lang="fr-FR" dirty="0"/>
              <a:t>Proposer des activités qui encouragent la découverte et l’autonomie (lire des bandes dessinées, regarder des vidéoclips, etc.).</a:t>
            </a:r>
          </a:p>
          <a:p>
            <a:r>
              <a:rPr lang="fr-FR" dirty="0"/>
              <a:t>Impliquer les familles (si possible): expliquer le rôle de l’exposition à la langue, et le rôle de la pratique et de la répétition. </a:t>
            </a:r>
          </a:p>
          <a:p>
            <a:r>
              <a:rPr lang="fr-FR" dirty="0"/>
              <a:t>Récompenses (si possible) pour les enfants qui ont lu, écouté le français, regardé un film avec preuve d’apprentissage.</a:t>
            </a:r>
          </a:p>
          <a:p>
            <a:pPr marL="457200" lvl="1" indent="0">
              <a:buNone/>
            </a:pPr>
            <a:r>
              <a:rPr lang="fr-FR" dirty="0"/>
              <a:t>Exemple: en lisant </a:t>
            </a:r>
            <a:r>
              <a:rPr lang="fr-FR" i="1" dirty="0"/>
              <a:t>Le bossu de Notre Dame </a:t>
            </a:r>
            <a:r>
              <a:rPr lang="fr-FR" dirty="0"/>
              <a:t>j’ai appris les mots « bossu, laid, une sorcière, une amulette, une gargouille, un espion, le bûcher, persécuter…</a:t>
            </a:r>
          </a:p>
          <a:p>
            <a:r>
              <a:rPr lang="fr-FR" dirty="0"/>
              <a:t>Faire des échanges entre classes du même âge pour des communications authentiques, et encourager les échanges en dehors de la classe.</a:t>
            </a:r>
          </a:p>
          <a:p>
            <a:r>
              <a:rPr lang="fr-FR" dirty="0"/>
              <a:t>La lecture développe le vocabulaire et l’écriture, les chansons et les films le vocabulaire oral, la compréhension orale et la prononciation. </a:t>
            </a:r>
          </a:p>
          <a:p>
            <a:r>
              <a:rPr lang="fr-FR" dirty="0"/>
              <a:t>Les activités demandées correspondent aux besoins des apprenants.</a:t>
            </a:r>
          </a:p>
          <a:p>
            <a:r>
              <a:rPr lang="fr-FR" dirty="0"/>
              <a:t>Mot du jour: qui a appris un nouveau mot, et comment l’avez-vous appris?</a:t>
            </a:r>
          </a:p>
          <a:p>
            <a:r>
              <a:rPr lang="fr-FR" dirty="0"/>
              <a:t>Plus les élèves pratiquent la langue en dehors de l’école plus ils améliorent la langue, leurs connaissances culturelles, mais aussi leurs compétences générales car la langue est à la base de tous les autres apprentissages (mathématiques, etc.).</a:t>
            </a:r>
          </a:p>
          <a:p>
            <a:endParaRPr lang="en-CA" dirty="0"/>
          </a:p>
        </p:txBody>
      </p:sp>
    </p:spTree>
    <p:extLst>
      <p:ext uri="{BB962C8B-B14F-4D97-AF65-F5344CB8AC3E}">
        <p14:creationId xmlns:p14="http://schemas.microsoft.com/office/powerpoint/2010/main" val="169384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9B384D-719B-41ED-B162-E4B7B0DAA8AA}"/>
              </a:ext>
            </a:extLst>
          </p:cNvPr>
          <p:cNvSpPr>
            <a:spLocks noGrp="1"/>
          </p:cNvSpPr>
          <p:nvPr>
            <p:ph type="title"/>
          </p:nvPr>
        </p:nvSpPr>
        <p:spPr>
          <a:xfrm>
            <a:off x="628650" y="188641"/>
            <a:ext cx="7886700" cy="1152128"/>
          </a:xfrm>
        </p:spPr>
        <p:txBody>
          <a:bodyPr/>
          <a:lstStyle/>
          <a:p>
            <a:pPr algn="ctr"/>
            <a:r>
              <a:rPr lang="fr-FR" dirty="0"/>
              <a:t>Conditions d’apprentissage </a:t>
            </a:r>
          </a:p>
        </p:txBody>
      </p:sp>
      <p:sp>
        <p:nvSpPr>
          <p:cNvPr id="5" name="Content Placeholder 4">
            <a:extLst>
              <a:ext uri="{FF2B5EF4-FFF2-40B4-BE49-F238E27FC236}">
                <a16:creationId xmlns:a16="http://schemas.microsoft.com/office/drawing/2014/main" id="{8964650E-F99E-493B-BA78-D0B4A43040B5}"/>
              </a:ext>
            </a:extLst>
          </p:cNvPr>
          <p:cNvSpPr>
            <a:spLocks noGrp="1"/>
          </p:cNvSpPr>
          <p:nvPr>
            <p:ph idx="1"/>
          </p:nvPr>
        </p:nvSpPr>
        <p:spPr>
          <a:xfrm>
            <a:off x="395536" y="1412777"/>
            <a:ext cx="8424936" cy="5184576"/>
          </a:xfrm>
        </p:spPr>
        <p:txBody>
          <a:bodyPr>
            <a:normAutofit fontScale="92500"/>
          </a:bodyPr>
          <a:lstStyle/>
          <a:p>
            <a:r>
              <a:rPr lang="fr-FR" dirty="0"/>
              <a:t>Conditions « intérieures » communes à tous les locuteurs</a:t>
            </a:r>
          </a:p>
          <a:p>
            <a:pPr lvl="1"/>
            <a:r>
              <a:rPr lang="fr-FR" dirty="0"/>
              <a:t>Parties de la parole dans le cerveau</a:t>
            </a:r>
          </a:p>
          <a:p>
            <a:pPr lvl="1"/>
            <a:r>
              <a:rPr lang="fr-FR" dirty="0"/>
              <a:t>Organes de la parole (larynx, cordes vocales, palais, nez, langue…)</a:t>
            </a:r>
          </a:p>
          <a:p>
            <a:r>
              <a:rPr lang="fr-FR" dirty="0"/>
              <a:t>Conditions individuelles</a:t>
            </a:r>
          </a:p>
          <a:p>
            <a:pPr lvl="1"/>
            <a:r>
              <a:rPr lang="fr-FR" dirty="0"/>
              <a:t>QI, Type d’intelligence (auditive, visuelle…)</a:t>
            </a:r>
          </a:p>
          <a:p>
            <a:pPr lvl="1"/>
            <a:r>
              <a:rPr lang="fr-FR" dirty="0">
                <a:solidFill>
                  <a:srgbClr val="7030A0"/>
                </a:solidFill>
              </a:rPr>
              <a:t>Motivation, stratégies d’apprentissage, intérêt…</a:t>
            </a:r>
          </a:p>
          <a:p>
            <a:pPr lvl="1"/>
            <a:r>
              <a:rPr lang="fr-FR" dirty="0">
                <a:solidFill>
                  <a:srgbClr val="7030A0"/>
                </a:solidFill>
              </a:rPr>
              <a:t>Expérience avec la langue, avec d’autres langues</a:t>
            </a:r>
          </a:p>
          <a:p>
            <a:r>
              <a:rPr lang="fr-FR" dirty="0"/>
              <a:t>Conditions extérieures</a:t>
            </a:r>
          </a:p>
          <a:p>
            <a:pPr lvl="1"/>
            <a:r>
              <a:rPr lang="fr-FR" dirty="0">
                <a:solidFill>
                  <a:srgbClr val="FF0000"/>
                </a:solidFill>
              </a:rPr>
              <a:t>Nombre d’heures de pratique, répétitions </a:t>
            </a:r>
          </a:p>
          <a:p>
            <a:pPr lvl="1"/>
            <a:r>
              <a:rPr lang="fr-FR" dirty="0">
                <a:solidFill>
                  <a:srgbClr val="FF0000"/>
                </a:solidFill>
              </a:rPr>
              <a:t>Niveau de l’enseignement par rapport à celui de l’apprenant</a:t>
            </a:r>
          </a:p>
          <a:p>
            <a:pPr lvl="1"/>
            <a:r>
              <a:rPr lang="fr-FR" dirty="0">
                <a:solidFill>
                  <a:srgbClr val="FF0000"/>
                </a:solidFill>
              </a:rPr>
              <a:t>Méthodes d’enseignement, qualifications des enseignants</a:t>
            </a:r>
          </a:p>
          <a:p>
            <a:pPr lvl="1"/>
            <a:r>
              <a:rPr lang="fr-FR" dirty="0">
                <a:solidFill>
                  <a:srgbClr val="FF0000"/>
                </a:solidFill>
              </a:rPr>
              <a:t>Conditions favorisant l’apprentissage…</a:t>
            </a:r>
            <a:endParaRPr lang="en-CA" dirty="0">
              <a:solidFill>
                <a:srgbClr val="FF0000"/>
              </a:solidFill>
            </a:endParaRPr>
          </a:p>
        </p:txBody>
      </p:sp>
    </p:spTree>
    <p:extLst>
      <p:ext uri="{BB962C8B-B14F-4D97-AF65-F5344CB8AC3E}">
        <p14:creationId xmlns:p14="http://schemas.microsoft.com/office/powerpoint/2010/main" val="386519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7E3D-66A1-44BD-A856-C2E277792485}"/>
              </a:ext>
            </a:extLst>
          </p:cNvPr>
          <p:cNvSpPr>
            <a:spLocks noGrp="1"/>
          </p:cNvSpPr>
          <p:nvPr>
            <p:ph type="title"/>
          </p:nvPr>
        </p:nvSpPr>
        <p:spPr>
          <a:xfrm>
            <a:off x="157294" y="365129"/>
            <a:ext cx="8358056" cy="1325563"/>
          </a:xfrm>
        </p:spPr>
        <p:txBody>
          <a:bodyPr>
            <a:normAutofit/>
          </a:bodyPr>
          <a:lstStyle/>
          <a:p>
            <a:r>
              <a:rPr lang="fr-FR" sz="3600" dirty="0"/>
              <a:t>Conditions d’apprentissage en français </a:t>
            </a:r>
            <a:br>
              <a:rPr lang="fr-FR" sz="3600" dirty="0"/>
            </a:br>
            <a:r>
              <a:rPr lang="fr-FR" sz="3600" dirty="0"/>
              <a:t>L1 (francophones majoritaires)</a:t>
            </a:r>
            <a:endParaRPr lang="en-CA" sz="3600" dirty="0"/>
          </a:p>
        </p:txBody>
      </p:sp>
      <p:sp>
        <p:nvSpPr>
          <p:cNvPr id="3" name="Content Placeholder 2">
            <a:extLst>
              <a:ext uri="{FF2B5EF4-FFF2-40B4-BE49-F238E27FC236}">
                <a16:creationId xmlns:a16="http://schemas.microsoft.com/office/drawing/2014/main" id="{8CB19B1F-C36E-48F8-902D-1B4DA57763E6}"/>
              </a:ext>
            </a:extLst>
          </p:cNvPr>
          <p:cNvSpPr>
            <a:spLocks noGrp="1"/>
          </p:cNvSpPr>
          <p:nvPr>
            <p:ph idx="1"/>
          </p:nvPr>
        </p:nvSpPr>
        <p:spPr>
          <a:xfrm>
            <a:off x="323528" y="1825624"/>
            <a:ext cx="8191822" cy="4749368"/>
          </a:xfrm>
        </p:spPr>
        <p:txBody>
          <a:bodyPr>
            <a:normAutofit fontScale="85000" lnSpcReduction="10000"/>
          </a:bodyPr>
          <a:lstStyle/>
          <a:p>
            <a:r>
              <a:rPr lang="fr-FR" dirty="0"/>
              <a:t>Les enfants L1 ont eu plus de </a:t>
            </a:r>
            <a:r>
              <a:rPr lang="fr-FR" b="1" dirty="0">
                <a:solidFill>
                  <a:srgbClr val="FF0000"/>
                </a:solidFill>
              </a:rPr>
              <a:t>20 000</a:t>
            </a:r>
            <a:r>
              <a:rPr lang="fr-FR" dirty="0"/>
              <a:t> heures de pratique    orale entre la naissance et l’âge de 6 ans.</a:t>
            </a:r>
          </a:p>
          <a:p>
            <a:r>
              <a:rPr lang="fr-FR" dirty="0"/>
              <a:t>Ils arrivent à l’école en </a:t>
            </a:r>
            <a:r>
              <a:rPr lang="fr-FR" b="1" u="sng" dirty="0">
                <a:solidFill>
                  <a:srgbClr val="0070C0"/>
                </a:solidFill>
              </a:rPr>
              <a:t>maitrisant déjà la langue orale </a:t>
            </a:r>
            <a:r>
              <a:rPr lang="fr-FR" dirty="0"/>
              <a:t>(les registres, la prononciation, le vocabulaire de base, etc.). </a:t>
            </a:r>
          </a:p>
          <a:p>
            <a:r>
              <a:rPr lang="fr-FR" dirty="0"/>
              <a:t>Les enfants L1, apprennent d’abord à parler, et ensuite              à écrire.</a:t>
            </a:r>
          </a:p>
          <a:p>
            <a:r>
              <a:rPr lang="fr-FR" dirty="0"/>
              <a:t>Quand ils apprennent à écrire, ils apprennent d’abord à faire  le lien entre les phonèmes (sons) et les graphèmes (l’écriture). </a:t>
            </a:r>
          </a:p>
          <a:p>
            <a:r>
              <a:rPr lang="fr-FR" dirty="0"/>
              <a:t>L’école et les cours de français permettent de « raffiner » la langue et de perfectionner certaines compétences linguistiques (lecture de de genres littéraires, compréhension de l’écrit, analyse de texte, d’œuvres, l’orthographe, la grammaire …) à partir d’une fondation déjà présente (la maîtrise de la langue orale).</a:t>
            </a:r>
            <a:endParaRPr lang="en-CA" dirty="0"/>
          </a:p>
        </p:txBody>
      </p:sp>
      <p:pic>
        <p:nvPicPr>
          <p:cNvPr id="4" name="Picture 3">
            <a:extLst>
              <a:ext uri="{FF2B5EF4-FFF2-40B4-BE49-F238E27FC236}">
                <a16:creationId xmlns:a16="http://schemas.microsoft.com/office/drawing/2014/main" id="{D6E67131-3E06-4DAD-A9E6-4082338D558A}"/>
              </a:ext>
            </a:extLst>
          </p:cNvPr>
          <p:cNvPicPr>
            <a:picLocks noChangeAspect="1"/>
          </p:cNvPicPr>
          <p:nvPr/>
        </p:nvPicPr>
        <p:blipFill>
          <a:blip r:embed="rId2"/>
          <a:stretch>
            <a:fillRect/>
          </a:stretch>
        </p:blipFill>
        <p:spPr>
          <a:xfrm>
            <a:off x="7548286" y="332656"/>
            <a:ext cx="1575033" cy="1400029"/>
          </a:xfrm>
          <a:prstGeom prst="rect">
            <a:avLst/>
          </a:prstGeom>
        </p:spPr>
      </p:pic>
      <p:pic>
        <p:nvPicPr>
          <p:cNvPr id="5" name="Picture 4">
            <a:extLst>
              <a:ext uri="{FF2B5EF4-FFF2-40B4-BE49-F238E27FC236}">
                <a16:creationId xmlns:a16="http://schemas.microsoft.com/office/drawing/2014/main" id="{975240D7-61C1-4CA9-89D3-A1C495F3BE5C}"/>
              </a:ext>
            </a:extLst>
          </p:cNvPr>
          <p:cNvPicPr>
            <a:picLocks noChangeAspect="1"/>
          </p:cNvPicPr>
          <p:nvPr/>
        </p:nvPicPr>
        <p:blipFill>
          <a:blip r:embed="rId3"/>
          <a:stretch>
            <a:fillRect/>
          </a:stretch>
        </p:blipFill>
        <p:spPr>
          <a:xfrm>
            <a:off x="7951262" y="1988840"/>
            <a:ext cx="1128175" cy="1345792"/>
          </a:xfrm>
          <a:prstGeom prst="rect">
            <a:avLst/>
          </a:prstGeom>
        </p:spPr>
      </p:pic>
    </p:spTree>
    <p:extLst>
      <p:ext uri="{BB962C8B-B14F-4D97-AF65-F5344CB8AC3E}">
        <p14:creationId xmlns:p14="http://schemas.microsoft.com/office/powerpoint/2010/main" val="89953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1919A-A044-461C-85F3-131501B4B2E0}"/>
              </a:ext>
            </a:extLst>
          </p:cNvPr>
          <p:cNvSpPr>
            <a:spLocks noGrp="1"/>
          </p:cNvSpPr>
          <p:nvPr>
            <p:ph type="title"/>
          </p:nvPr>
        </p:nvSpPr>
        <p:spPr>
          <a:xfrm>
            <a:off x="487282" y="365129"/>
            <a:ext cx="8028071" cy="975639"/>
          </a:xfrm>
        </p:spPr>
        <p:txBody>
          <a:bodyPr>
            <a:normAutofit/>
          </a:bodyPr>
          <a:lstStyle/>
          <a:p>
            <a:pPr algn="ctr"/>
            <a:r>
              <a:rPr lang="fr-FR" sz="4000" dirty="0"/>
              <a:t>Apprendre une L2 dans un autre pays</a:t>
            </a:r>
            <a:endParaRPr lang="en-CA" sz="4000" dirty="0"/>
          </a:p>
        </p:txBody>
      </p:sp>
      <p:sp>
        <p:nvSpPr>
          <p:cNvPr id="3" name="Content Placeholder 2">
            <a:extLst>
              <a:ext uri="{FF2B5EF4-FFF2-40B4-BE49-F238E27FC236}">
                <a16:creationId xmlns:a16="http://schemas.microsoft.com/office/drawing/2014/main" id="{71C08231-C29E-429A-B604-B526301365D2}"/>
              </a:ext>
            </a:extLst>
          </p:cNvPr>
          <p:cNvSpPr>
            <a:spLocks noGrp="1"/>
          </p:cNvSpPr>
          <p:nvPr>
            <p:ph idx="1"/>
          </p:nvPr>
        </p:nvSpPr>
        <p:spPr>
          <a:xfrm>
            <a:off x="628650" y="1484785"/>
            <a:ext cx="7975798" cy="4940078"/>
          </a:xfrm>
        </p:spPr>
        <p:txBody>
          <a:bodyPr>
            <a:normAutofit fontScale="85000" lnSpcReduction="20000"/>
          </a:bodyPr>
          <a:lstStyle/>
          <a:p>
            <a:r>
              <a:rPr lang="fr-FR" dirty="0"/>
              <a:t>Lorsque les enfants L2 arrivent à l’école, ils ont souvent eu la moitié du nombre d’heures (et même moins) que les enfants francophones majoritaires. </a:t>
            </a:r>
          </a:p>
          <a:p>
            <a:r>
              <a:rPr lang="fr-FR" dirty="0"/>
              <a:t>Les situations d’acquisition sont différentes; ils ne maîtrisent pas la langue comme les natifs majoritaires.</a:t>
            </a:r>
          </a:p>
          <a:p>
            <a:r>
              <a:rPr lang="fr-FR" dirty="0"/>
              <a:t>S’ils maitrisent la langue orale, elle est limitée à tous les niveaux : vocabulaire, registres de langue, grammaire... </a:t>
            </a:r>
          </a:p>
          <a:p>
            <a:r>
              <a:rPr lang="fr-FR" dirty="0"/>
              <a:t>La langue (le français) est souvent influencée par la langue du pays (l’anglais au Canada anglophone).</a:t>
            </a:r>
          </a:p>
          <a:p>
            <a:r>
              <a:rPr lang="fr-FR" dirty="0"/>
              <a:t>Il semble qu’ils maitrisent la langue, mais on voit que cette maîtrise est limitée, avec des erreurs de genre (</a:t>
            </a:r>
            <a:r>
              <a:rPr lang="fr-FR" dirty="0">
                <a:solidFill>
                  <a:srgbClr val="FF0000"/>
                </a:solidFill>
              </a:rPr>
              <a:t>la</a:t>
            </a:r>
            <a:r>
              <a:rPr lang="fr-FR" dirty="0"/>
              <a:t> problème), de conjugaison (il </a:t>
            </a:r>
            <a:r>
              <a:rPr lang="fr-FR" dirty="0">
                <a:solidFill>
                  <a:srgbClr val="FF0000"/>
                </a:solidFill>
              </a:rPr>
              <a:t>a </a:t>
            </a:r>
            <a:r>
              <a:rPr lang="fr-FR" dirty="0" err="1">
                <a:solidFill>
                  <a:srgbClr val="FF0000"/>
                </a:solidFill>
              </a:rPr>
              <a:t>mouru</a:t>
            </a:r>
            <a:r>
              <a:rPr lang="fr-FR" dirty="0"/>
              <a:t>), ou de pronom (il parle </a:t>
            </a:r>
            <a:r>
              <a:rPr lang="fr-FR" dirty="0">
                <a:solidFill>
                  <a:srgbClr val="FF0000"/>
                </a:solidFill>
              </a:rPr>
              <a:t>à lui</a:t>
            </a:r>
            <a:r>
              <a:rPr lang="fr-FR" dirty="0"/>
              <a:t>), que ne feraient jamais des francophones majoritaires.</a:t>
            </a:r>
          </a:p>
          <a:p>
            <a:r>
              <a:rPr lang="fr-FR" dirty="0"/>
              <a:t>La langue écrite est problématique si la langue orale n’est pas (ou moins bien) maitrisée, et si le vocabulaire est limité.</a:t>
            </a:r>
            <a:endParaRPr lang="en-CA" dirty="0"/>
          </a:p>
        </p:txBody>
      </p:sp>
    </p:spTree>
    <p:extLst>
      <p:ext uri="{BB962C8B-B14F-4D97-AF65-F5344CB8AC3E}">
        <p14:creationId xmlns:p14="http://schemas.microsoft.com/office/powerpoint/2010/main" val="1289282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C4E7-8AA8-4CA4-B5B2-C5A1B2B98486}"/>
              </a:ext>
            </a:extLst>
          </p:cNvPr>
          <p:cNvSpPr>
            <a:spLocks noGrp="1"/>
          </p:cNvSpPr>
          <p:nvPr>
            <p:ph type="title"/>
          </p:nvPr>
        </p:nvSpPr>
        <p:spPr>
          <a:xfrm>
            <a:off x="467544" y="365129"/>
            <a:ext cx="8047806" cy="1119655"/>
          </a:xfrm>
        </p:spPr>
        <p:txBody>
          <a:bodyPr>
            <a:normAutofit/>
          </a:bodyPr>
          <a:lstStyle/>
          <a:p>
            <a:pPr algn="ctr"/>
            <a:r>
              <a:rPr lang="fr-FR" sz="3800" dirty="0"/>
              <a:t>Lien entre phonèmes et graphèmes (1)</a:t>
            </a:r>
            <a:endParaRPr lang="en-CA" sz="3800" dirty="0"/>
          </a:p>
        </p:txBody>
      </p:sp>
      <p:sp>
        <p:nvSpPr>
          <p:cNvPr id="3" name="Content Placeholder 2">
            <a:extLst>
              <a:ext uri="{FF2B5EF4-FFF2-40B4-BE49-F238E27FC236}">
                <a16:creationId xmlns:a16="http://schemas.microsoft.com/office/drawing/2014/main" id="{F4E39464-AF66-4037-83BF-F167BF567FD5}"/>
              </a:ext>
            </a:extLst>
          </p:cNvPr>
          <p:cNvSpPr>
            <a:spLocks noGrp="1"/>
          </p:cNvSpPr>
          <p:nvPr>
            <p:ph idx="1"/>
          </p:nvPr>
        </p:nvSpPr>
        <p:spPr>
          <a:xfrm>
            <a:off x="467544" y="1556792"/>
            <a:ext cx="8047806" cy="4620171"/>
          </a:xfrm>
        </p:spPr>
        <p:txBody>
          <a:bodyPr>
            <a:normAutofit fontScale="85000" lnSpcReduction="20000"/>
          </a:bodyPr>
          <a:lstStyle/>
          <a:p>
            <a:r>
              <a:rPr lang="fr-FR" dirty="0"/>
              <a:t>Les apprenants qui n’entendent pas la différence entre e, é, è </a:t>
            </a:r>
            <a:r>
              <a:rPr lang="fr-FR" dirty="0">
                <a:solidFill>
                  <a:srgbClr val="FF0000"/>
                </a:solidFill>
              </a:rPr>
              <a:t>et ne prononcent </a:t>
            </a:r>
            <a:r>
              <a:rPr lang="fr-FR" dirty="0"/>
              <a:t>pas correctement ces phonèmes, peuvent écrire </a:t>
            </a:r>
            <a:r>
              <a:rPr lang="fr-FR" dirty="0" err="1"/>
              <a:t>r</a:t>
            </a:r>
            <a:r>
              <a:rPr lang="fr-FR" b="1" dirty="0" err="1">
                <a:solidFill>
                  <a:srgbClr val="FF0000"/>
                </a:solidFill>
              </a:rPr>
              <a:t>é</a:t>
            </a:r>
            <a:r>
              <a:rPr lang="fr-FR" dirty="0" err="1"/>
              <a:t>garde</a:t>
            </a:r>
            <a:r>
              <a:rPr lang="fr-FR" dirty="0"/>
              <a:t> au lieu de </a:t>
            </a:r>
            <a:r>
              <a:rPr lang="fr-FR" b="1" i="1" dirty="0">
                <a:solidFill>
                  <a:srgbClr val="00B0F0"/>
                </a:solidFill>
              </a:rPr>
              <a:t>regarde</a:t>
            </a:r>
            <a:r>
              <a:rPr lang="fr-FR" dirty="0"/>
              <a:t>, ou </a:t>
            </a:r>
            <a:r>
              <a:rPr lang="fr-FR" b="1" dirty="0">
                <a:solidFill>
                  <a:srgbClr val="FF0000"/>
                </a:solidFill>
              </a:rPr>
              <a:t>j’ai</a:t>
            </a:r>
            <a:r>
              <a:rPr lang="fr-FR" dirty="0"/>
              <a:t> au lieu de </a:t>
            </a:r>
            <a:r>
              <a:rPr lang="fr-FR" b="1" i="1" dirty="0">
                <a:solidFill>
                  <a:srgbClr val="00B0F0"/>
                </a:solidFill>
              </a:rPr>
              <a:t>je</a:t>
            </a:r>
            <a:r>
              <a:rPr lang="fr-FR" dirty="0"/>
              <a:t>.</a:t>
            </a:r>
          </a:p>
          <a:p>
            <a:r>
              <a:rPr lang="fr-FR" dirty="0"/>
              <a:t>Les apprenants qui n’entendent pas la différence entre </a:t>
            </a:r>
            <a:r>
              <a:rPr lang="fr-FR" i="1" dirty="0"/>
              <a:t>u</a:t>
            </a:r>
            <a:r>
              <a:rPr lang="fr-FR" dirty="0"/>
              <a:t> et </a:t>
            </a:r>
            <a:r>
              <a:rPr lang="fr-FR" i="1" dirty="0"/>
              <a:t>ou</a:t>
            </a:r>
            <a:r>
              <a:rPr lang="fr-FR" dirty="0"/>
              <a:t> </a:t>
            </a:r>
            <a:r>
              <a:rPr lang="fr-FR" dirty="0">
                <a:solidFill>
                  <a:srgbClr val="FF0000"/>
                </a:solidFill>
              </a:rPr>
              <a:t>et ne prononcent pas </a:t>
            </a:r>
            <a:r>
              <a:rPr lang="fr-FR" dirty="0"/>
              <a:t>correctement ces phonèmes peuvent écrire déb</a:t>
            </a:r>
            <a:r>
              <a:rPr lang="fr-FR" b="1" i="1" dirty="0">
                <a:solidFill>
                  <a:srgbClr val="FF0000"/>
                </a:solidFill>
              </a:rPr>
              <a:t>ou</a:t>
            </a:r>
            <a:r>
              <a:rPr lang="fr-FR" dirty="0"/>
              <a:t>t au lieu de déb</a:t>
            </a:r>
            <a:r>
              <a:rPr lang="fr-FR" b="1" i="1" dirty="0">
                <a:solidFill>
                  <a:srgbClr val="00B0F0"/>
                </a:solidFill>
              </a:rPr>
              <a:t>u</a:t>
            </a:r>
            <a:r>
              <a:rPr lang="fr-FR" dirty="0"/>
              <a:t>t.</a:t>
            </a:r>
          </a:p>
          <a:p>
            <a:r>
              <a:rPr lang="fr-FR" dirty="0"/>
              <a:t>S’ils prononcent les consonnes finales </a:t>
            </a:r>
            <a:r>
              <a:rPr lang="en-CA" dirty="0" err="1"/>
              <a:t>muettes</a:t>
            </a:r>
            <a:r>
              <a:rPr lang="en-CA" dirty="0"/>
              <a:t>, et </a:t>
            </a:r>
            <a:r>
              <a:rPr lang="en-CA" dirty="0" err="1"/>
              <a:t>prononcent</a:t>
            </a:r>
            <a:r>
              <a:rPr lang="en-CA" dirty="0"/>
              <a:t> par </a:t>
            </a:r>
            <a:r>
              <a:rPr lang="en-CA" dirty="0" err="1"/>
              <a:t>exemple</a:t>
            </a:r>
            <a:r>
              <a:rPr lang="en-CA" dirty="0"/>
              <a:t> le t final de </a:t>
            </a:r>
            <a:r>
              <a:rPr lang="en-CA" i="1" dirty="0" err="1"/>
              <a:t>nave</a:t>
            </a:r>
            <a:r>
              <a:rPr lang="en-CA" i="1" dirty="0" err="1">
                <a:solidFill>
                  <a:srgbClr val="FF0000"/>
                </a:solidFill>
              </a:rPr>
              <a:t>t</a:t>
            </a:r>
            <a:r>
              <a:rPr lang="en-CA" dirty="0"/>
              <a:t>, </a:t>
            </a:r>
            <a:r>
              <a:rPr lang="en-CA" dirty="0" err="1"/>
              <a:t>ils</a:t>
            </a:r>
            <a:r>
              <a:rPr lang="en-CA" dirty="0"/>
              <a:t> </a:t>
            </a:r>
            <a:r>
              <a:rPr lang="en-CA" dirty="0" err="1"/>
              <a:t>risquent</a:t>
            </a:r>
            <a:r>
              <a:rPr lang="en-CA" dirty="0"/>
              <a:t> </a:t>
            </a:r>
            <a:r>
              <a:rPr lang="en-CA" dirty="0" err="1"/>
              <a:t>d’écrire</a:t>
            </a:r>
            <a:r>
              <a:rPr lang="en-CA" dirty="0"/>
              <a:t> </a:t>
            </a:r>
            <a:r>
              <a:rPr lang="en-CA" i="1" dirty="0" err="1"/>
              <a:t>nave</a:t>
            </a:r>
            <a:r>
              <a:rPr lang="en-CA" i="1" dirty="0" err="1">
                <a:solidFill>
                  <a:srgbClr val="FF0000"/>
                </a:solidFill>
              </a:rPr>
              <a:t>tte</a:t>
            </a:r>
            <a:r>
              <a:rPr lang="en-CA" dirty="0"/>
              <a:t>.</a:t>
            </a:r>
          </a:p>
          <a:p>
            <a:r>
              <a:rPr lang="fr-FR" dirty="0"/>
              <a:t>L</a:t>
            </a:r>
            <a:r>
              <a:rPr lang="en-CA" dirty="0"/>
              <a:t>a </a:t>
            </a:r>
            <a:r>
              <a:rPr lang="en-CA" dirty="0" err="1"/>
              <a:t>consonne</a:t>
            </a:r>
            <a:r>
              <a:rPr lang="en-CA" dirty="0"/>
              <a:t> finale de </a:t>
            </a:r>
            <a:r>
              <a:rPr lang="en-CA" i="1" dirty="0"/>
              <a:t>Danie</a:t>
            </a:r>
            <a:r>
              <a:rPr lang="en-CA" i="1" dirty="0">
                <a:solidFill>
                  <a:srgbClr val="FF0000"/>
                </a:solidFill>
              </a:rPr>
              <a:t>lle</a:t>
            </a:r>
            <a:r>
              <a:rPr lang="en-CA" dirty="0"/>
              <a:t> </a:t>
            </a:r>
            <a:r>
              <a:rPr lang="en-CA" dirty="0" err="1"/>
              <a:t>est</a:t>
            </a:r>
            <a:r>
              <a:rPr lang="en-CA" dirty="0"/>
              <a:t> plus longue que </a:t>
            </a:r>
            <a:r>
              <a:rPr lang="en-CA" dirty="0" err="1"/>
              <a:t>dans</a:t>
            </a:r>
            <a:r>
              <a:rPr lang="en-CA" dirty="0"/>
              <a:t> </a:t>
            </a:r>
            <a:r>
              <a:rPr lang="en-CA" i="1" dirty="0"/>
              <a:t>Dani</a:t>
            </a:r>
            <a:r>
              <a:rPr lang="en-CA" i="1" dirty="0">
                <a:solidFill>
                  <a:srgbClr val="FF0000"/>
                </a:solidFill>
              </a:rPr>
              <a:t>el</a:t>
            </a:r>
            <a:r>
              <a:rPr lang="en-CA" dirty="0"/>
              <a:t>, et la </a:t>
            </a:r>
            <a:r>
              <a:rPr lang="en-CA" dirty="0" err="1"/>
              <a:t>consonne</a:t>
            </a:r>
            <a:r>
              <a:rPr lang="en-CA" dirty="0"/>
              <a:t> finale de </a:t>
            </a:r>
            <a:r>
              <a:rPr lang="en-CA" i="1" dirty="0" err="1"/>
              <a:t>trava</a:t>
            </a:r>
            <a:r>
              <a:rPr lang="en-CA" i="1" dirty="0" err="1">
                <a:solidFill>
                  <a:srgbClr val="FF0000"/>
                </a:solidFill>
              </a:rPr>
              <a:t>ille</a:t>
            </a:r>
            <a:r>
              <a:rPr lang="en-CA" dirty="0"/>
              <a:t> </a:t>
            </a:r>
            <a:r>
              <a:rPr lang="en-CA" dirty="0" err="1"/>
              <a:t>est</a:t>
            </a:r>
            <a:r>
              <a:rPr lang="en-CA" dirty="0"/>
              <a:t> plus longue que </a:t>
            </a:r>
            <a:r>
              <a:rPr lang="en-CA" dirty="0" err="1"/>
              <a:t>dans</a:t>
            </a:r>
            <a:r>
              <a:rPr lang="en-CA" dirty="0"/>
              <a:t> </a:t>
            </a:r>
            <a:r>
              <a:rPr lang="en-CA" i="1" dirty="0"/>
              <a:t>trav</a:t>
            </a:r>
            <a:r>
              <a:rPr lang="en-CA" i="1" dirty="0">
                <a:solidFill>
                  <a:srgbClr val="FF0000"/>
                </a:solidFill>
              </a:rPr>
              <a:t>ail</a:t>
            </a:r>
            <a:r>
              <a:rPr lang="en-CA" i="1" dirty="0"/>
              <a:t>. </a:t>
            </a:r>
            <a:r>
              <a:rPr lang="en-CA" dirty="0"/>
              <a:t>Des non-</a:t>
            </a:r>
            <a:r>
              <a:rPr lang="en-CA" dirty="0" err="1"/>
              <a:t>natifs</a:t>
            </a:r>
            <a:r>
              <a:rPr lang="en-CA" dirty="0"/>
              <a:t> </a:t>
            </a:r>
            <a:r>
              <a:rPr lang="en-CA" dirty="0" err="1"/>
              <a:t>n’entendent</a:t>
            </a:r>
            <a:r>
              <a:rPr lang="en-CA" dirty="0"/>
              <a:t> pas </a:t>
            </a:r>
            <a:r>
              <a:rPr lang="en-CA" dirty="0" err="1"/>
              <a:t>ces</a:t>
            </a:r>
            <a:r>
              <a:rPr lang="en-CA" dirty="0"/>
              <a:t> </a:t>
            </a:r>
            <a:r>
              <a:rPr lang="en-CA" dirty="0" err="1"/>
              <a:t>différences</a:t>
            </a:r>
            <a:r>
              <a:rPr lang="en-CA" dirty="0"/>
              <a:t> </a:t>
            </a:r>
            <a:r>
              <a:rPr lang="en-CA" dirty="0" err="1"/>
              <a:t>subtiles</a:t>
            </a:r>
            <a:r>
              <a:rPr lang="en-CA" dirty="0"/>
              <a:t>, et ne </a:t>
            </a:r>
            <a:r>
              <a:rPr lang="en-CA" dirty="0" err="1"/>
              <a:t>connaissent</a:t>
            </a:r>
            <a:r>
              <a:rPr lang="en-CA" dirty="0"/>
              <a:t> pas </a:t>
            </a:r>
            <a:r>
              <a:rPr lang="en-CA" dirty="0" err="1"/>
              <a:t>aussi</a:t>
            </a:r>
            <a:r>
              <a:rPr lang="en-CA" dirty="0"/>
              <a:t> </a:t>
            </a:r>
            <a:r>
              <a:rPr lang="en-CA" dirty="0" err="1"/>
              <a:t>bien</a:t>
            </a:r>
            <a:r>
              <a:rPr lang="en-CA" dirty="0"/>
              <a:t> les </a:t>
            </a:r>
            <a:r>
              <a:rPr lang="en-CA" dirty="0" err="1"/>
              <a:t>noms</a:t>
            </a:r>
            <a:r>
              <a:rPr lang="en-CA" dirty="0"/>
              <a:t> </a:t>
            </a:r>
            <a:r>
              <a:rPr lang="en-CA" dirty="0" err="1"/>
              <a:t>propres</a:t>
            </a:r>
            <a:r>
              <a:rPr lang="en-CA" dirty="0"/>
              <a:t>.</a:t>
            </a:r>
          </a:p>
          <a:p>
            <a:pPr marL="0" indent="0">
              <a:buNone/>
            </a:pPr>
            <a:r>
              <a:rPr lang="fr-FR" dirty="0"/>
              <a:t>   Ils peuvent donc confondre Daniel et Danielle.</a:t>
            </a:r>
          </a:p>
        </p:txBody>
      </p:sp>
    </p:spTree>
    <p:extLst>
      <p:ext uri="{BB962C8B-B14F-4D97-AF65-F5344CB8AC3E}">
        <p14:creationId xmlns:p14="http://schemas.microsoft.com/office/powerpoint/2010/main" val="202387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2998-37C8-46B1-AF20-E5954AAA652D}"/>
              </a:ext>
            </a:extLst>
          </p:cNvPr>
          <p:cNvSpPr>
            <a:spLocks noGrp="1"/>
          </p:cNvSpPr>
          <p:nvPr>
            <p:ph type="title"/>
          </p:nvPr>
        </p:nvSpPr>
        <p:spPr>
          <a:xfrm>
            <a:off x="467544" y="332656"/>
            <a:ext cx="8352928" cy="975639"/>
          </a:xfrm>
        </p:spPr>
        <p:txBody>
          <a:bodyPr>
            <a:normAutofit/>
          </a:bodyPr>
          <a:lstStyle/>
          <a:p>
            <a:pPr algn="ctr"/>
            <a:r>
              <a:rPr lang="fr-FR" sz="4000" dirty="0"/>
              <a:t>Lien entre phonèmes et graphèmes (2)</a:t>
            </a:r>
            <a:endParaRPr lang="en-CA" sz="4000" dirty="0"/>
          </a:p>
        </p:txBody>
      </p:sp>
      <p:sp>
        <p:nvSpPr>
          <p:cNvPr id="3" name="Content Placeholder 2">
            <a:extLst>
              <a:ext uri="{FF2B5EF4-FFF2-40B4-BE49-F238E27FC236}">
                <a16:creationId xmlns:a16="http://schemas.microsoft.com/office/drawing/2014/main" id="{46A817E6-A0CC-4774-9209-17CBA0D9705B}"/>
              </a:ext>
            </a:extLst>
          </p:cNvPr>
          <p:cNvSpPr>
            <a:spLocks noGrp="1"/>
          </p:cNvSpPr>
          <p:nvPr>
            <p:ph idx="1"/>
          </p:nvPr>
        </p:nvSpPr>
        <p:spPr>
          <a:xfrm>
            <a:off x="499311" y="1556792"/>
            <a:ext cx="8016040" cy="5040560"/>
          </a:xfrm>
        </p:spPr>
        <p:txBody>
          <a:bodyPr>
            <a:normAutofit fontScale="55000" lnSpcReduction="20000"/>
          </a:bodyPr>
          <a:lstStyle/>
          <a:p>
            <a:pPr>
              <a:spcBef>
                <a:spcPts val="600"/>
              </a:spcBef>
            </a:pPr>
            <a:r>
              <a:rPr lang="fr-FR" sz="4400" dirty="0"/>
              <a:t>Il faut s’assurer d’abord que les apprenants entendent les différences.</a:t>
            </a:r>
          </a:p>
          <a:p>
            <a:pPr>
              <a:spcBef>
                <a:spcPts val="600"/>
              </a:spcBef>
            </a:pPr>
            <a:r>
              <a:rPr lang="fr-FR" sz="4400" dirty="0"/>
              <a:t>Il faut ensuite travailler le lien phonème-graphème à cause de l’interférence du système graphophonétique de la langue du pays (anglais au Canada).</a:t>
            </a:r>
          </a:p>
          <a:p>
            <a:pPr>
              <a:spcBef>
                <a:spcPts val="600"/>
              </a:spcBef>
            </a:pPr>
            <a:r>
              <a:rPr lang="fr-FR" sz="4400" dirty="0"/>
              <a:t>Deux S se prononcent toujours /s/: </a:t>
            </a:r>
            <a:r>
              <a:rPr lang="fr-FR" sz="4400" i="1" dirty="0"/>
              <a:t>ba</a:t>
            </a:r>
            <a:r>
              <a:rPr lang="fr-FR" sz="4400" b="1" i="1" dirty="0">
                <a:solidFill>
                  <a:srgbClr val="FF0000"/>
                </a:solidFill>
              </a:rPr>
              <a:t>ss</a:t>
            </a:r>
            <a:r>
              <a:rPr lang="fr-FR" sz="4400" i="1" dirty="0"/>
              <a:t>e, bo</a:t>
            </a:r>
            <a:r>
              <a:rPr lang="fr-FR" sz="4400" b="1" i="1" dirty="0">
                <a:solidFill>
                  <a:srgbClr val="FF0000"/>
                </a:solidFill>
              </a:rPr>
              <a:t>ss</a:t>
            </a:r>
            <a:r>
              <a:rPr lang="fr-FR" sz="4400" i="1" dirty="0"/>
              <a:t>e, me</a:t>
            </a:r>
            <a:r>
              <a:rPr lang="fr-FR" sz="4400" b="1" i="1" dirty="0">
                <a:solidFill>
                  <a:srgbClr val="FF0000"/>
                </a:solidFill>
              </a:rPr>
              <a:t>ss</a:t>
            </a:r>
            <a:r>
              <a:rPr lang="fr-FR" sz="4400" i="1" dirty="0"/>
              <a:t>e.</a:t>
            </a:r>
          </a:p>
          <a:p>
            <a:pPr>
              <a:spcBef>
                <a:spcPts val="600"/>
              </a:spcBef>
            </a:pPr>
            <a:r>
              <a:rPr lang="fr-FR" sz="4400" dirty="0"/>
              <a:t>En position </a:t>
            </a:r>
            <a:r>
              <a:rPr lang="fr-FR" sz="4400" b="1" dirty="0">
                <a:solidFill>
                  <a:srgbClr val="7030A0"/>
                </a:solidFill>
              </a:rPr>
              <a:t>finale</a:t>
            </a:r>
            <a:r>
              <a:rPr lang="fr-FR" sz="4400" dirty="0"/>
              <a:t>, on ne le prononce pas: </a:t>
            </a:r>
            <a:r>
              <a:rPr lang="fr-FR" sz="4400" i="1" dirty="0"/>
              <a:t>le do</a:t>
            </a:r>
            <a:r>
              <a:rPr lang="fr-FR" sz="4400" b="1" i="1" strike="sngStrike" dirty="0">
                <a:solidFill>
                  <a:srgbClr val="FF0000"/>
                </a:solidFill>
              </a:rPr>
              <a:t>s</a:t>
            </a:r>
            <a:r>
              <a:rPr lang="fr-FR" sz="4400" i="1" dirty="0"/>
              <a:t>.</a:t>
            </a:r>
          </a:p>
          <a:p>
            <a:pPr>
              <a:spcBef>
                <a:spcPts val="600"/>
              </a:spcBef>
            </a:pPr>
            <a:r>
              <a:rPr lang="fr-FR" sz="4400" dirty="0"/>
              <a:t>En position </a:t>
            </a:r>
            <a:r>
              <a:rPr lang="fr-FR" sz="4400" b="1" dirty="0">
                <a:solidFill>
                  <a:srgbClr val="7030A0"/>
                </a:solidFill>
              </a:rPr>
              <a:t>initiale</a:t>
            </a:r>
            <a:r>
              <a:rPr lang="fr-FR" sz="4400" dirty="0"/>
              <a:t>, il se prononce /s/:</a:t>
            </a:r>
            <a:r>
              <a:rPr lang="en-CA" sz="4400" dirty="0"/>
              <a:t>  </a:t>
            </a:r>
            <a:r>
              <a:rPr lang="en-CA" sz="4400" b="1" i="1" dirty="0" err="1">
                <a:solidFill>
                  <a:srgbClr val="FF0000"/>
                </a:solidFill>
              </a:rPr>
              <a:t>s</a:t>
            </a:r>
            <a:r>
              <a:rPr lang="en-CA" sz="4400" i="1" dirty="0" err="1"/>
              <a:t>alut</a:t>
            </a:r>
            <a:r>
              <a:rPr lang="en-CA" sz="4400" i="1" dirty="0"/>
              <a:t>.</a:t>
            </a:r>
          </a:p>
          <a:p>
            <a:pPr>
              <a:spcBef>
                <a:spcPts val="600"/>
              </a:spcBef>
            </a:pPr>
            <a:r>
              <a:rPr lang="fr-FR" sz="4400" b="1" dirty="0">
                <a:solidFill>
                  <a:srgbClr val="7030A0"/>
                </a:solidFill>
              </a:rPr>
              <a:t>Entre une consonne et une voyelle</a:t>
            </a:r>
            <a:r>
              <a:rPr lang="fr-FR" sz="4400" b="1" dirty="0">
                <a:solidFill>
                  <a:srgbClr val="00B0F0"/>
                </a:solidFill>
              </a:rPr>
              <a:t> </a:t>
            </a:r>
            <a:r>
              <a:rPr lang="fr-FR" sz="4400" dirty="0"/>
              <a:t>il se prononce /s/: </a:t>
            </a:r>
            <a:r>
              <a:rPr lang="en-CA" sz="4400" i="1" dirty="0" err="1"/>
              <a:t>pen</a:t>
            </a:r>
            <a:r>
              <a:rPr lang="en-CA" sz="4400" b="1" i="1" dirty="0" err="1">
                <a:solidFill>
                  <a:srgbClr val="FF0000"/>
                </a:solidFill>
              </a:rPr>
              <a:t>s</a:t>
            </a:r>
            <a:r>
              <a:rPr lang="en-CA" sz="4400" i="1" dirty="0" err="1"/>
              <a:t>e</a:t>
            </a:r>
            <a:r>
              <a:rPr lang="en-CA" sz="4400" i="1" dirty="0"/>
              <a:t>, immer</a:t>
            </a:r>
            <a:r>
              <a:rPr lang="en-CA" sz="4400" b="1" i="1" dirty="0">
                <a:solidFill>
                  <a:srgbClr val="FF0000"/>
                </a:solidFill>
              </a:rPr>
              <a:t>s</a:t>
            </a:r>
            <a:r>
              <a:rPr lang="en-CA" sz="4400" i="1" dirty="0"/>
              <a:t>ion.</a:t>
            </a:r>
          </a:p>
          <a:p>
            <a:pPr>
              <a:spcBef>
                <a:spcPts val="600"/>
              </a:spcBef>
            </a:pPr>
            <a:r>
              <a:rPr lang="fr-FR" sz="4400" b="1" dirty="0">
                <a:solidFill>
                  <a:srgbClr val="7030A0"/>
                </a:solidFill>
              </a:rPr>
              <a:t>Entre deux voyelles</a:t>
            </a:r>
            <a:r>
              <a:rPr lang="fr-FR" sz="4400" dirty="0"/>
              <a:t>, S se prononce /z/: </a:t>
            </a:r>
            <a:r>
              <a:rPr lang="fr-FR" sz="4400" i="1" dirty="0"/>
              <a:t>ba</a:t>
            </a:r>
            <a:r>
              <a:rPr lang="fr-FR" sz="4400" b="1" i="1" dirty="0">
                <a:solidFill>
                  <a:srgbClr val="FF0000"/>
                </a:solidFill>
              </a:rPr>
              <a:t>s</a:t>
            </a:r>
            <a:r>
              <a:rPr lang="fr-FR" sz="4400" i="1" dirty="0"/>
              <a:t>e, rai</a:t>
            </a:r>
            <a:r>
              <a:rPr lang="fr-FR" sz="4400" b="1" i="1" dirty="0">
                <a:solidFill>
                  <a:srgbClr val="FF0000"/>
                </a:solidFill>
              </a:rPr>
              <a:t>s</a:t>
            </a:r>
            <a:r>
              <a:rPr lang="fr-FR" sz="4400" i="1" dirty="0"/>
              <a:t>on, vi</a:t>
            </a:r>
            <a:r>
              <a:rPr lang="fr-FR" sz="4400" b="1" i="1" dirty="0">
                <a:solidFill>
                  <a:srgbClr val="FF0000"/>
                </a:solidFill>
              </a:rPr>
              <a:t>s</a:t>
            </a:r>
            <a:r>
              <a:rPr lang="fr-FR" sz="4400" i="1" dirty="0"/>
              <a:t>age.</a:t>
            </a:r>
          </a:p>
          <a:p>
            <a:pPr>
              <a:spcBef>
                <a:spcPts val="600"/>
              </a:spcBef>
            </a:pPr>
            <a:r>
              <a:rPr lang="fr-FR" sz="4400" dirty="0"/>
              <a:t>En liaison, le s se prononce /z/: les</a:t>
            </a:r>
            <a:r>
              <a:rPr lang="fr-FR" sz="4400" dirty="0">
                <a:solidFill>
                  <a:srgbClr val="FF0000"/>
                </a:solidFill>
              </a:rPr>
              <a:t>_(z)</a:t>
            </a:r>
            <a:r>
              <a:rPr lang="fr-FR" sz="4400" dirty="0"/>
              <a:t>amis</a:t>
            </a:r>
          </a:p>
          <a:p>
            <a:pPr marL="0" indent="0">
              <a:spcBef>
                <a:spcPts val="600"/>
              </a:spcBef>
              <a:buNone/>
            </a:pPr>
            <a:endParaRPr lang="fr-FR" sz="4400" dirty="0"/>
          </a:p>
          <a:p>
            <a:pPr marL="0" indent="0">
              <a:spcBef>
                <a:spcPts val="600"/>
              </a:spcBef>
              <a:buNone/>
            </a:pPr>
            <a:r>
              <a:rPr lang="fr-FR" sz="4400" b="1" dirty="0"/>
              <a:t>Conclusion</a:t>
            </a:r>
            <a:r>
              <a:rPr lang="fr-FR" sz="4400" dirty="0"/>
              <a:t>: S se prononce toujours /s/ sauf entre deux voyelles écrites (b</a:t>
            </a:r>
            <a:r>
              <a:rPr lang="fr-FR" sz="4400" u="sng" dirty="0"/>
              <a:t>a</a:t>
            </a:r>
            <a:r>
              <a:rPr lang="fr-FR" sz="4400" dirty="0"/>
              <a:t>s</a:t>
            </a:r>
            <a:r>
              <a:rPr lang="fr-FR" sz="4400" u="sng" dirty="0"/>
              <a:t>e</a:t>
            </a:r>
            <a:r>
              <a:rPr lang="fr-FR" sz="4400" dirty="0"/>
              <a:t>) ou prononcées (liaisons: l</a:t>
            </a:r>
            <a:r>
              <a:rPr lang="fr-FR" sz="4400" u="sng" dirty="0"/>
              <a:t>e</a:t>
            </a:r>
            <a:r>
              <a:rPr lang="fr-FR" sz="4400" dirty="0"/>
              <a:t>s </a:t>
            </a:r>
            <a:r>
              <a:rPr lang="fr-FR" sz="4400" u="sng" dirty="0"/>
              <a:t>a</a:t>
            </a:r>
            <a:r>
              <a:rPr lang="fr-FR" sz="4400" dirty="0"/>
              <a:t>mis = /l</a:t>
            </a:r>
            <a:r>
              <a:rPr lang="fr-FR" sz="4400" u="sng" dirty="0"/>
              <a:t>e</a:t>
            </a:r>
            <a:r>
              <a:rPr lang="fr-FR" sz="4400" dirty="0"/>
              <a:t> </a:t>
            </a:r>
            <a:r>
              <a:rPr lang="fr-FR" sz="4400" dirty="0" err="1"/>
              <a:t>z</a:t>
            </a:r>
            <a:r>
              <a:rPr lang="fr-FR" sz="4400" u="sng" dirty="0" err="1"/>
              <a:t>a</a:t>
            </a:r>
            <a:r>
              <a:rPr lang="fr-FR" sz="4400" dirty="0"/>
              <a:t> mi/).</a:t>
            </a:r>
          </a:p>
          <a:p>
            <a:endParaRPr lang="en-CA" dirty="0"/>
          </a:p>
        </p:txBody>
      </p:sp>
    </p:spTree>
    <p:extLst>
      <p:ext uri="{BB962C8B-B14F-4D97-AF65-F5344CB8AC3E}">
        <p14:creationId xmlns:p14="http://schemas.microsoft.com/office/powerpoint/2010/main" val="340730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65129"/>
            <a:ext cx="8208912" cy="1325563"/>
          </a:xfrm>
        </p:spPr>
        <p:txBody>
          <a:bodyPr>
            <a:normAutofit/>
          </a:bodyPr>
          <a:lstStyle/>
          <a:p>
            <a:pPr algn="ctr"/>
            <a:r>
              <a:rPr lang="fr-FR" sz="4000" dirty="0"/>
              <a:t>Lien entre phonèmes et graphèmes (3)</a:t>
            </a:r>
            <a:br>
              <a:rPr lang="fr-FR" sz="4000" dirty="0"/>
            </a:br>
            <a:r>
              <a:rPr lang="fr-FR" sz="4000" dirty="0"/>
              <a:t>L’exemple du E (e, é, è, ê)</a:t>
            </a:r>
            <a:endParaRPr lang="en-CA" sz="4000" dirty="0"/>
          </a:p>
        </p:txBody>
      </p:sp>
      <p:sp>
        <p:nvSpPr>
          <p:cNvPr id="3" name="Content Placeholder 2"/>
          <p:cNvSpPr>
            <a:spLocks noGrp="1"/>
          </p:cNvSpPr>
          <p:nvPr>
            <p:ph idx="1"/>
          </p:nvPr>
        </p:nvSpPr>
        <p:spPr>
          <a:xfrm>
            <a:off x="395536" y="1825624"/>
            <a:ext cx="8352928" cy="4627712"/>
          </a:xfrm>
        </p:spPr>
        <p:txBody>
          <a:bodyPr>
            <a:normAutofit fontScale="55000" lnSpcReduction="20000"/>
          </a:bodyPr>
          <a:lstStyle/>
          <a:p>
            <a:pPr marL="0" indent="0">
              <a:spcBef>
                <a:spcPts val="600"/>
              </a:spcBef>
              <a:buNone/>
            </a:pPr>
            <a:r>
              <a:rPr lang="fr-FR" sz="3600" dirty="0"/>
              <a:t>Si on sait que</a:t>
            </a:r>
          </a:p>
          <a:p>
            <a:pPr marL="0" indent="0">
              <a:spcBef>
                <a:spcPts val="600"/>
              </a:spcBef>
              <a:buNone/>
            </a:pPr>
            <a:r>
              <a:rPr lang="fr-FR" sz="3600" dirty="0"/>
              <a:t>-E (plus 2 consonnes plus e caduc) se prononce /ɛ/ (m</a:t>
            </a:r>
            <a:r>
              <a:rPr lang="fr-FR" sz="3600" dirty="0">
                <a:solidFill>
                  <a:srgbClr val="FF0000"/>
                </a:solidFill>
              </a:rPr>
              <a:t>ess</a:t>
            </a:r>
            <a:r>
              <a:rPr lang="fr-FR" sz="3600" u="sng" dirty="0"/>
              <a:t>e</a:t>
            </a:r>
            <a:r>
              <a:rPr lang="fr-FR" sz="3600" dirty="0"/>
              <a:t>) </a:t>
            </a:r>
          </a:p>
          <a:p>
            <a:pPr marL="0" indent="0">
              <a:spcBef>
                <a:spcPts val="600"/>
              </a:spcBef>
              <a:buNone/>
            </a:pPr>
            <a:r>
              <a:rPr lang="fr-FR" sz="3600" dirty="0"/>
              <a:t>-E (plus 2 consonnes plus autre voyelles) se prononce /e/ (</a:t>
            </a:r>
            <a:r>
              <a:rPr lang="fr-FR" sz="3600" dirty="0">
                <a:solidFill>
                  <a:srgbClr val="FF0000"/>
                </a:solidFill>
              </a:rPr>
              <a:t>ess</a:t>
            </a:r>
            <a:r>
              <a:rPr lang="fr-FR" sz="3600" u="sng" dirty="0"/>
              <a:t>ai</a:t>
            </a:r>
            <a:r>
              <a:rPr lang="fr-FR" sz="3600" dirty="0"/>
              <a:t>) … cela aide à l’écriture et aux conjugaisons. </a:t>
            </a:r>
          </a:p>
          <a:p>
            <a:pPr marL="0" indent="0">
              <a:spcBef>
                <a:spcPts val="600"/>
              </a:spcBef>
              <a:buNone/>
            </a:pPr>
            <a:r>
              <a:rPr lang="fr-FR" sz="3600" dirty="0"/>
              <a:t>-Écoutez « app</a:t>
            </a:r>
            <a:r>
              <a:rPr lang="fr-FR" sz="3600" b="1" dirty="0">
                <a:solidFill>
                  <a:srgbClr val="FF0000"/>
                </a:solidFill>
              </a:rPr>
              <a:t>e</a:t>
            </a:r>
            <a:r>
              <a:rPr lang="fr-FR" sz="3600" dirty="0"/>
              <a:t>lle, app</a:t>
            </a:r>
            <a:r>
              <a:rPr lang="fr-FR" sz="3600" b="1" dirty="0">
                <a:solidFill>
                  <a:srgbClr val="FF0000"/>
                </a:solidFill>
              </a:rPr>
              <a:t>e</a:t>
            </a:r>
            <a:r>
              <a:rPr lang="fr-FR" sz="3600" dirty="0"/>
              <a:t>lons ». Entendez-vous « e » ou « è »?</a:t>
            </a:r>
          </a:p>
          <a:p>
            <a:pPr marL="0" indent="0">
              <a:spcBef>
                <a:spcPts val="600"/>
              </a:spcBef>
              <a:buNone/>
            </a:pPr>
            <a:r>
              <a:rPr lang="fr-FR" sz="3600" dirty="0"/>
              <a:t>-Si vous entendez « è ou é » (/ɛ/ ou /e/), il y a </a:t>
            </a:r>
            <a:r>
              <a:rPr lang="fr-FR" sz="3600" b="1" dirty="0">
                <a:solidFill>
                  <a:srgbClr val="FF0000"/>
                </a:solidFill>
              </a:rPr>
              <a:t>deux</a:t>
            </a:r>
            <a:r>
              <a:rPr lang="fr-FR" sz="3600" dirty="0"/>
              <a:t> consonnes.</a:t>
            </a:r>
          </a:p>
          <a:p>
            <a:pPr marL="0" indent="0">
              <a:spcBef>
                <a:spcPts val="600"/>
              </a:spcBef>
              <a:buNone/>
            </a:pPr>
            <a:r>
              <a:rPr lang="fr-FR" sz="3600" dirty="0"/>
              <a:t>-Si vous entendez « e » (/ə/), il n’y a qu’</a:t>
            </a:r>
            <a:r>
              <a:rPr lang="fr-FR" sz="3600" b="1" dirty="0">
                <a:solidFill>
                  <a:srgbClr val="FF0000"/>
                </a:solidFill>
              </a:rPr>
              <a:t>une</a:t>
            </a:r>
            <a:r>
              <a:rPr lang="fr-FR" sz="3600" dirty="0"/>
              <a:t> consonne. </a:t>
            </a:r>
          </a:p>
          <a:p>
            <a:pPr marL="0" indent="0">
              <a:spcBef>
                <a:spcPts val="600"/>
              </a:spcBef>
              <a:buNone/>
            </a:pPr>
            <a:r>
              <a:rPr lang="fr-FR" sz="3600" dirty="0"/>
              <a:t>-</a:t>
            </a:r>
            <a:r>
              <a:rPr lang="fr-FR" sz="3600" u="sng" dirty="0"/>
              <a:t>S’il y a 2 consonnes, il n’y a pas d’accent</a:t>
            </a:r>
            <a:r>
              <a:rPr lang="fr-FR" sz="3600" dirty="0"/>
              <a:t> (reste, belle, est, appelle).</a:t>
            </a:r>
          </a:p>
          <a:p>
            <a:pPr marL="0" indent="0">
              <a:spcBef>
                <a:spcPts val="600"/>
              </a:spcBef>
              <a:buNone/>
            </a:pPr>
            <a:endParaRPr lang="fr-FR" sz="3600" dirty="0"/>
          </a:p>
          <a:p>
            <a:pPr marL="0" indent="0">
              <a:spcBef>
                <a:spcPts val="600"/>
              </a:spcBef>
              <a:buNone/>
            </a:pPr>
            <a:r>
              <a:rPr lang="fr-FR" sz="3600" dirty="0"/>
              <a:t>Enfin, si l’on sait que l’accent circonflexe remplace une lettre ancienne, en particulier un S, cela aide à se souvenir de l’orthographe. Si l’on parle anglais, on peut trouver des équivalents avec S.</a:t>
            </a:r>
          </a:p>
          <a:p>
            <a:pPr marL="0" indent="0">
              <a:spcBef>
                <a:spcPts val="600"/>
              </a:spcBef>
              <a:buNone/>
            </a:pPr>
            <a:r>
              <a:rPr lang="fr-FR" sz="3600" dirty="0"/>
              <a:t>Ancêtre (</a:t>
            </a:r>
            <a:r>
              <a:rPr lang="fr-FR" sz="3600" dirty="0" err="1"/>
              <a:t>ance</a:t>
            </a:r>
            <a:r>
              <a:rPr lang="fr-FR" sz="3600" b="1" u="sng" dirty="0" err="1">
                <a:solidFill>
                  <a:srgbClr val="FF0000"/>
                </a:solidFill>
              </a:rPr>
              <a:t>s</a:t>
            </a:r>
            <a:r>
              <a:rPr lang="fr-FR" sz="3600" dirty="0" err="1"/>
              <a:t>tor</a:t>
            </a:r>
            <a:r>
              <a:rPr lang="fr-FR" sz="3600" dirty="0"/>
              <a:t>), bête (</a:t>
            </a:r>
            <a:r>
              <a:rPr lang="fr-FR" sz="3600" dirty="0" err="1"/>
              <a:t>bea</a:t>
            </a:r>
            <a:r>
              <a:rPr lang="fr-FR" sz="3600" b="1" u="sng" dirty="0" err="1">
                <a:solidFill>
                  <a:srgbClr val="FF0000"/>
                </a:solidFill>
              </a:rPr>
              <a:t>s</a:t>
            </a:r>
            <a:r>
              <a:rPr lang="fr-FR" sz="3600" dirty="0" err="1"/>
              <a:t>t</a:t>
            </a:r>
            <a:r>
              <a:rPr lang="fr-FR" sz="3600" dirty="0"/>
              <a:t>), château (</a:t>
            </a:r>
            <a:r>
              <a:rPr lang="fr-FR" sz="3600" dirty="0" err="1"/>
              <a:t>ca</a:t>
            </a:r>
            <a:r>
              <a:rPr lang="fr-FR" sz="3600" b="1" u="sng" dirty="0" err="1">
                <a:solidFill>
                  <a:srgbClr val="FF0000"/>
                </a:solidFill>
              </a:rPr>
              <a:t>s</a:t>
            </a:r>
            <a:r>
              <a:rPr lang="fr-FR" sz="3600" dirty="0" err="1"/>
              <a:t>tle</a:t>
            </a:r>
            <a:r>
              <a:rPr lang="fr-FR" sz="3600" dirty="0"/>
              <a:t>), conquête (</a:t>
            </a:r>
            <a:r>
              <a:rPr lang="fr-FR" sz="3600" dirty="0" err="1"/>
              <a:t>conque</a:t>
            </a:r>
            <a:r>
              <a:rPr lang="fr-FR" sz="3600" b="1" u="sng" dirty="0" err="1">
                <a:solidFill>
                  <a:srgbClr val="FF0000"/>
                </a:solidFill>
              </a:rPr>
              <a:t>s</a:t>
            </a:r>
            <a:r>
              <a:rPr lang="fr-FR" sz="3600" dirty="0" err="1"/>
              <a:t>t</a:t>
            </a:r>
            <a:r>
              <a:rPr lang="fr-FR" sz="3600" dirty="0"/>
              <a:t>), côte (</a:t>
            </a:r>
            <a:r>
              <a:rPr lang="fr-FR" sz="3600" dirty="0" err="1"/>
              <a:t>coa</a:t>
            </a:r>
            <a:r>
              <a:rPr lang="fr-FR" sz="3600" b="1" u="sng" dirty="0" err="1">
                <a:solidFill>
                  <a:srgbClr val="FF0000"/>
                </a:solidFill>
              </a:rPr>
              <a:t>s</a:t>
            </a:r>
            <a:r>
              <a:rPr lang="fr-FR" sz="3600" dirty="0" err="1"/>
              <a:t>t</a:t>
            </a:r>
            <a:r>
              <a:rPr lang="fr-FR" sz="3600" dirty="0"/>
              <a:t>), forêt (</a:t>
            </a:r>
            <a:r>
              <a:rPr lang="fr-FR" sz="3600" dirty="0" err="1"/>
              <a:t>fore</a:t>
            </a:r>
            <a:r>
              <a:rPr lang="fr-FR" sz="3600" b="1" u="sng" dirty="0" err="1">
                <a:solidFill>
                  <a:srgbClr val="FF0000"/>
                </a:solidFill>
              </a:rPr>
              <a:t>s</a:t>
            </a:r>
            <a:r>
              <a:rPr lang="fr-FR" sz="3600" dirty="0" err="1"/>
              <a:t>t</a:t>
            </a:r>
            <a:r>
              <a:rPr lang="fr-FR" sz="3600" dirty="0"/>
              <a:t>), hôpital (</a:t>
            </a:r>
            <a:r>
              <a:rPr lang="fr-FR" sz="3600" dirty="0" err="1"/>
              <a:t>ho</a:t>
            </a:r>
            <a:r>
              <a:rPr lang="fr-FR" sz="3600" b="1" u="sng" dirty="0" err="1">
                <a:solidFill>
                  <a:srgbClr val="FF0000"/>
                </a:solidFill>
              </a:rPr>
              <a:t>s</a:t>
            </a:r>
            <a:r>
              <a:rPr lang="fr-FR" sz="3600" dirty="0" err="1"/>
              <a:t>pital</a:t>
            </a:r>
            <a:r>
              <a:rPr lang="fr-FR" sz="3600" dirty="0"/>
              <a:t>), hôtel (</a:t>
            </a:r>
            <a:r>
              <a:rPr lang="fr-FR" sz="3600" dirty="0" err="1"/>
              <a:t>ho</a:t>
            </a:r>
            <a:r>
              <a:rPr lang="fr-FR" sz="3600" b="1" u="sng" dirty="0" err="1">
                <a:solidFill>
                  <a:srgbClr val="FF0000"/>
                </a:solidFill>
              </a:rPr>
              <a:t>s</a:t>
            </a:r>
            <a:r>
              <a:rPr lang="fr-FR" sz="3600" dirty="0" err="1"/>
              <a:t>tel</a:t>
            </a:r>
            <a:r>
              <a:rPr lang="fr-FR" sz="3600" dirty="0"/>
              <a:t>), pâtes (</a:t>
            </a:r>
            <a:r>
              <a:rPr lang="fr-FR" sz="3600" dirty="0" err="1"/>
              <a:t>pa</a:t>
            </a:r>
            <a:r>
              <a:rPr lang="fr-FR" sz="3600" b="1" u="sng" dirty="0" err="1">
                <a:solidFill>
                  <a:srgbClr val="FF0000"/>
                </a:solidFill>
              </a:rPr>
              <a:t>s</a:t>
            </a:r>
            <a:r>
              <a:rPr lang="fr-FR" sz="3600" dirty="0" err="1"/>
              <a:t>ta</a:t>
            </a:r>
            <a:r>
              <a:rPr lang="fr-FR" sz="3600" dirty="0"/>
              <a:t>), pâté (</a:t>
            </a:r>
            <a:r>
              <a:rPr lang="fr-FR" sz="3600" dirty="0" err="1"/>
              <a:t>pa</a:t>
            </a:r>
            <a:r>
              <a:rPr lang="fr-FR" sz="3600" b="1" u="sng" dirty="0" err="1">
                <a:solidFill>
                  <a:srgbClr val="FF0000"/>
                </a:solidFill>
              </a:rPr>
              <a:t>s</a:t>
            </a:r>
            <a:r>
              <a:rPr lang="fr-FR" sz="3600" dirty="0" err="1"/>
              <a:t>te</a:t>
            </a:r>
            <a:r>
              <a:rPr lang="fr-FR" sz="3600" dirty="0"/>
              <a:t>), rôtir (to </a:t>
            </a:r>
            <a:r>
              <a:rPr lang="fr-FR" sz="3600" dirty="0" err="1"/>
              <a:t>roa</a:t>
            </a:r>
            <a:r>
              <a:rPr lang="fr-FR" sz="3600" b="1" u="sng" dirty="0" err="1">
                <a:solidFill>
                  <a:srgbClr val="FF0000"/>
                </a:solidFill>
              </a:rPr>
              <a:t>s</a:t>
            </a:r>
            <a:r>
              <a:rPr lang="fr-FR" sz="3600" dirty="0" err="1"/>
              <a:t>t</a:t>
            </a:r>
            <a:r>
              <a:rPr lang="fr-FR" sz="3600" dirty="0"/>
              <a:t>), tempête (</a:t>
            </a:r>
            <a:r>
              <a:rPr lang="fr-FR" sz="3600" dirty="0" err="1"/>
              <a:t>tempe</a:t>
            </a:r>
            <a:r>
              <a:rPr lang="fr-FR" sz="3600" b="1" u="sng" dirty="0" err="1">
                <a:solidFill>
                  <a:srgbClr val="FF0000"/>
                </a:solidFill>
              </a:rPr>
              <a:t>s</a:t>
            </a:r>
            <a:r>
              <a:rPr lang="fr-FR" sz="3600" dirty="0" err="1"/>
              <a:t>t</a:t>
            </a:r>
            <a:r>
              <a:rPr lang="fr-FR" sz="3600" dirty="0"/>
              <a:t>).</a:t>
            </a:r>
          </a:p>
          <a:p>
            <a:pPr marL="0" indent="0">
              <a:spcBef>
                <a:spcPts val="600"/>
              </a:spcBef>
              <a:buNone/>
            </a:pPr>
            <a:r>
              <a:rPr lang="fr-FR" sz="3600" dirty="0"/>
              <a:t>Août (August) et île (</a:t>
            </a:r>
            <a:r>
              <a:rPr lang="fr-FR" sz="3600" dirty="0" err="1"/>
              <a:t>isle</a:t>
            </a:r>
            <a:r>
              <a:rPr lang="fr-FR" sz="3600" dirty="0"/>
              <a:t>) n’ont plus d’accent circonflexe depuis la réforme </a:t>
            </a:r>
            <a:r>
              <a:rPr lang="fr-FR" sz="2500" dirty="0"/>
              <a:t>(2009). </a:t>
            </a:r>
          </a:p>
          <a:p>
            <a:pPr marL="0" indent="0">
              <a:spcBef>
                <a:spcPts val="600"/>
              </a:spcBef>
              <a:buNone/>
            </a:pPr>
            <a:r>
              <a:rPr lang="fr-FR" sz="3600" dirty="0"/>
              <a:t>Donc: pourquoi ne peut-on pas écrire « </a:t>
            </a:r>
            <a:r>
              <a:rPr lang="fr-FR" sz="3600" dirty="0" err="1"/>
              <a:t>appellons</a:t>
            </a:r>
            <a:r>
              <a:rPr lang="fr-FR" sz="3600" dirty="0"/>
              <a:t>, </a:t>
            </a:r>
            <a:r>
              <a:rPr lang="fr-FR" sz="3600" dirty="0" err="1"/>
              <a:t>appèlle</a:t>
            </a:r>
            <a:r>
              <a:rPr lang="fr-FR" sz="3600" dirty="0"/>
              <a:t>, </a:t>
            </a:r>
            <a:r>
              <a:rPr lang="fr-FR" sz="3600" dirty="0" err="1"/>
              <a:t>hopitâl</a:t>
            </a:r>
            <a:r>
              <a:rPr lang="fr-FR" sz="3600" dirty="0"/>
              <a:t> »? </a:t>
            </a:r>
            <a:endParaRPr lang="fr-FR" sz="2500" dirty="0"/>
          </a:p>
          <a:p>
            <a:pPr marL="0" indent="0">
              <a:buNone/>
            </a:pPr>
            <a:endParaRPr lang="fr-FR" dirty="0"/>
          </a:p>
          <a:p>
            <a:endParaRPr lang="en-CA" dirty="0"/>
          </a:p>
        </p:txBody>
      </p:sp>
    </p:spTree>
    <p:extLst>
      <p:ext uri="{BB962C8B-B14F-4D97-AF65-F5344CB8AC3E}">
        <p14:creationId xmlns:p14="http://schemas.microsoft.com/office/powerpoint/2010/main" val="23741993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3283</Words>
  <Application>Microsoft Office PowerPoint</Application>
  <PresentationFormat>On-screen Show (4:3)</PresentationFormat>
  <Paragraphs>314</Paragraphs>
  <Slides>33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Calibri Light</vt:lpstr>
      <vt:lpstr>1_Office Theme</vt:lpstr>
      <vt:lpstr>2_Office Theme</vt:lpstr>
      <vt:lpstr>Introduction à  la linguistique appliquée</vt:lpstr>
      <vt:lpstr>Plan</vt:lpstr>
      <vt:lpstr>Quelques définitions</vt:lpstr>
      <vt:lpstr>Conditions d’apprentissage </vt:lpstr>
      <vt:lpstr>Conditions d’apprentissage en français  L1 (francophones majoritaires)</vt:lpstr>
      <vt:lpstr>Apprendre une L2 dans un autre pays</vt:lpstr>
      <vt:lpstr>Lien entre phonèmes et graphèmes (1)</vt:lpstr>
      <vt:lpstr>Lien entre phonèmes et graphèmes (2)</vt:lpstr>
      <vt:lpstr>Lien entre phonèmes et graphèmes (3) L’exemple du E (e, é, è, ê)</vt:lpstr>
      <vt:lpstr>Lien entre vocabulaire et grammaire </vt:lpstr>
      <vt:lpstr>Le modèle basé sur l’usage: la fréquence</vt:lpstr>
      <vt:lpstr>Le Modèle Basé sur l’Usage - Prédictions</vt:lpstr>
      <vt:lpstr>Exemples</vt:lpstr>
      <vt:lpstr>Généralisations</vt:lpstr>
      <vt:lpstr>Apprentissage du vocabulaire</vt:lpstr>
      <vt:lpstr>    Exemple - une boule</vt:lpstr>
      <vt:lpstr>Implications pour l’enseignement (1)</vt:lpstr>
      <vt:lpstr>Implications pour l’enseignement (2)</vt:lpstr>
      <vt:lpstr>Implications pour l’enseignement (3)</vt:lpstr>
      <vt:lpstr>Implications pour l’enseignement (4)</vt:lpstr>
      <vt:lpstr>Les erreurs fréquentes des enseignants (1)</vt:lpstr>
      <vt:lpstr>Les erreurs les plus fréquentes (2)</vt:lpstr>
      <vt:lpstr>Les erreurs les plus fréquentes (3)</vt:lpstr>
      <vt:lpstr>Étape 1(a): Présentation de la structure: découverte Exemple de verbe + structure + vocabulaire: manger de la, du, de l’, des</vt:lpstr>
      <vt:lpstr>  Étape 1(b): présentation de la structure: Exercices avec répétitions (ancrage)  </vt:lpstr>
      <vt:lpstr>Étape 1 (c): Répétitions « variées »</vt:lpstr>
      <vt:lpstr>Étape 2 : Exercices passifs (centrés sur la forme)  Soulignez les verbes au passé composé.</vt:lpstr>
      <vt:lpstr>Étape 3. Exercices actifs « faciles »</vt:lpstr>
      <vt:lpstr> Étape 4. Exercices actifs plus difficiles en dernier  </vt:lpstr>
      <vt:lpstr>Étape 5. Communication authentique Dernier exercice: communication orale</vt:lpstr>
      <vt:lpstr>Conclusion (1)</vt:lpstr>
      <vt:lpstr>Conclusion (2)</vt:lpstr>
      <vt:lpstr>Faire pratiquer la langue en dehors de l’école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à  la linguistique appliquée</dc:title>
  <dc:creator>Nadine</dc:creator>
  <cp:lastModifiedBy>Nadine de Moras</cp:lastModifiedBy>
  <cp:revision>29</cp:revision>
  <dcterms:created xsi:type="dcterms:W3CDTF">2019-05-05T11:39:39Z</dcterms:created>
  <dcterms:modified xsi:type="dcterms:W3CDTF">2019-05-09T15:45:10Z</dcterms:modified>
</cp:coreProperties>
</file>