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303" r:id="rId3"/>
    <p:sldId id="280" r:id="rId4"/>
    <p:sldId id="281" r:id="rId5"/>
    <p:sldId id="282" r:id="rId6"/>
    <p:sldId id="283" r:id="rId7"/>
    <p:sldId id="284" r:id="rId8"/>
    <p:sldId id="324" r:id="rId9"/>
    <p:sldId id="326" r:id="rId10"/>
    <p:sldId id="325" r:id="rId11"/>
    <p:sldId id="356" r:id="rId12"/>
    <p:sldId id="353" r:id="rId13"/>
    <p:sldId id="301" r:id="rId14"/>
    <p:sldId id="357" r:id="rId15"/>
    <p:sldId id="359" r:id="rId16"/>
    <p:sldId id="322" r:id="rId17"/>
    <p:sldId id="358" r:id="rId18"/>
    <p:sldId id="329" r:id="rId19"/>
    <p:sldId id="362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Pontbriand" initials="IP" lastIdx="7" clrIdx="0">
    <p:extLst>
      <p:ext uri="{19B8F6BF-5375-455C-9EA6-DF929625EA0E}">
        <p15:presenceInfo xmlns:p15="http://schemas.microsoft.com/office/powerpoint/2012/main" userId="S-1-5-21-1370307260-2639388924-4161164374-1232" providerId="AD"/>
      </p:ext>
    </p:extLst>
  </p:cmAuthor>
  <p:cmAuthor id="2" name="Valerie Laliberte" initials="VL" lastIdx="10" clrIdx="1">
    <p:extLst>
      <p:ext uri="{19B8F6BF-5375-455C-9EA6-DF929625EA0E}">
        <p15:presenceInfo xmlns:p15="http://schemas.microsoft.com/office/powerpoint/2012/main" userId="S-1-5-21-1370307260-2639388924-4161164374-1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CB4"/>
    <a:srgbClr val="0783C1"/>
    <a:srgbClr val="09ABDD"/>
    <a:srgbClr val="FDB5F3"/>
    <a:srgbClr val="0676AE"/>
    <a:srgbClr val="07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1925" autoAdjust="0"/>
  </p:normalViewPr>
  <p:slideViewPr>
    <p:cSldViewPr snapToGrid="0">
      <p:cViewPr varScale="1">
        <p:scale>
          <a:sx n="46" d="100"/>
          <a:sy n="46" d="100"/>
        </p:scale>
        <p:origin x="4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72" tIns="46585" rIns="93172" bIns="4658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5"/>
          </a:xfrm>
          <a:prstGeom prst="rect">
            <a:avLst/>
          </a:prstGeom>
        </p:spPr>
        <p:txBody>
          <a:bodyPr vert="horz" lIns="93172" tIns="46585" rIns="93172" bIns="46585" rtlCol="0"/>
          <a:lstStyle>
            <a:lvl1pPr algn="r">
              <a:defRPr sz="1200"/>
            </a:lvl1pPr>
          </a:lstStyle>
          <a:p>
            <a:fld id="{06BF0A9A-73C5-43F6-B0EE-92DB563C3F3D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4"/>
          </a:xfrm>
          <a:prstGeom prst="rect">
            <a:avLst/>
          </a:prstGeom>
        </p:spPr>
        <p:txBody>
          <a:bodyPr vert="horz" lIns="93172" tIns="46585" rIns="93172" bIns="4658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72" tIns="46585" rIns="93172" bIns="46585" rtlCol="0" anchor="b"/>
          <a:lstStyle>
            <a:lvl1pPr algn="r">
              <a:defRPr sz="1200"/>
            </a:lvl1pPr>
          </a:lstStyle>
          <a:p>
            <a:fld id="{C67898BB-A6C4-426A-8BFA-75716E6B9F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6865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72" tIns="46585" rIns="93172" bIns="4658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5"/>
          </a:xfrm>
          <a:prstGeom prst="rect">
            <a:avLst/>
          </a:prstGeom>
        </p:spPr>
        <p:txBody>
          <a:bodyPr vert="horz" lIns="93172" tIns="46585" rIns="93172" bIns="46585" rtlCol="0"/>
          <a:lstStyle>
            <a:lvl1pPr algn="r">
              <a:defRPr sz="1200"/>
            </a:lvl1pPr>
          </a:lstStyle>
          <a:p>
            <a:fld id="{6F2D4CAD-9FDA-49E3-8741-4B1C35650ECB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5" rIns="93172" bIns="46585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72" tIns="46585" rIns="93172" bIns="4658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4"/>
          </a:xfrm>
          <a:prstGeom prst="rect">
            <a:avLst/>
          </a:prstGeom>
        </p:spPr>
        <p:txBody>
          <a:bodyPr vert="horz" lIns="93172" tIns="46585" rIns="93172" bIns="4658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72" tIns="46585" rIns="93172" bIns="46585" rtlCol="0" anchor="b"/>
          <a:lstStyle>
            <a:lvl1pPr algn="r">
              <a:defRPr sz="1200"/>
            </a:lvl1pPr>
          </a:lstStyle>
          <a:p>
            <a:fld id="{E970F398-DC1F-4D93-A135-912B176008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8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194B-BE34-472F-B009-752520258670}" type="slidenum">
              <a:rPr lang="fr-CA" smtClean="0">
                <a:solidFill>
                  <a:prstClr val="black"/>
                </a:solidFill>
              </a:rPr>
              <a:pPr/>
              <a:t>1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6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/>
            <a:r>
              <a:rPr lang="fr-CA" u="none" dirty="0" smtClean="0"/>
              <a:t>Le</a:t>
            </a:r>
            <a:r>
              <a:rPr lang="fr-CA" u="none" baseline="0" dirty="0" smtClean="0"/>
              <a:t> projet CAR se décline en 3 paliers dans une </a:t>
            </a:r>
            <a:r>
              <a:rPr lang="fr-CA" b="1" u="none" baseline="0" dirty="0" smtClean="0"/>
              <a:t>visée de développement d’une organisation apprenante</a:t>
            </a:r>
            <a:r>
              <a:rPr lang="fr-CA" u="none" baseline="0" dirty="0" smtClean="0"/>
              <a:t> ou tous les acteurs sont conviés à adopter une posture d’apprenant. L’</a:t>
            </a:r>
            <a:r>
              <a:rPr lang="fr-CA" b="1" u="none" baseline="0" dirty="0" smtClean="0"/>
              <a:t>engagement</a:t>
            </a:r>
            <a:r>
              <a:rPr lang="fr-CA" u="none" baseline="0" dirty="0" smtClean="0"/>
              <a:t> des individus se fait sur une base </a:t>
            </a:r>
            <a:r>
              <a:rPr lang="fr-CA" b="1" u="none" baseline="0" dirty="0" smtClean="0"/>
              <a:t>volontaire</a:t>
            </a:r>
            <a:r>
              <a:rPr lang="fr-CA" u="none" baseline="0" dirty="0" smtClean="0"/>
              <a:t> à tous les paliers. L’engagement de la DG est nécessaire à la participation au projet. Les participants de chaque palier s’engagent dans une démarche de </a:t>
            </a:r>
            <a:r>
              <a:rPr lang="fr-CA" b="1" u="none" baseline="0" dirty="0" smtClean="0"/>
              <a:t>collaboration</a:t>
            </a:r>
            <a:r>
              <a:rPr lang="fr-CA" u="none" baseline="0" dirty="0" smtClean="0"/>
              <a:t>, de </a:t>
            </a:r>
            <a:r>
              <a:rPr lang="fr-CA" b="1" u="none" baseline="0" dirty="0" smtClean="0"/>
              <a:t>développement</a:t>
            </a:r>
            <a:r>
              <a:rPr lang="fr-CA" u="none" baseline="0" dirty="0" smtClean="0"/>
              <a:t> et de </a:t>
            </a:r>
            <a:r>
              <a:rPr lang="fr-CA" b="1" u="none" baseline="0" dirty="0" smtClean="0"/>
              <a:t>partage d’expertise</a:t>
            </a:r>
            <a:r>
              <a:rPr lang="fr-CA" u="none" baseline="0" dirty="0" smtClean="0"/>
              <a:t>. </a:t>
            </a:r>
            <a:endParaRPr lang="fr-CA" u="none" dirty="0" smtClean="0"/>
          </a:p>
          <a:p>
            <a:endParaRPr lang="fr-CA" u="none" baseline="0" dirty="0" smtClean="0"/>
          </a:p>
          <a:p>
            <a:endParaRPr lang="fr-CA" u="none" baseline="0" dirty="0" smtClean="0"/>
          </a:p>
          <a:p>
            <a:r>
              <a:rPr lang="fr-CA" u="none" baseline="0" dirty="0" smtClean="0"/>
              <a:t>Engagement volontaire à tous les paliers :</a:t>
            </a:r>
          </a:p>
          <a:p>
            <a:r>
              <a:rPr lang="fr-FR" u="none" baseline="0" dirty="0" smtClean="0"/>
              <a:t>Au palier 1, + de 135 DG et DGA répartis dans 9 CoP</a:t>
            </a:r>
            <a:endParaRPr lang="fr-CA" u="none" baseline="0" dirty="0" smtClean="0"/>
          </a:p>
          <a:p>
            <a:r>
              <a:rPr lang="fr-CA" u="none" baseline="0" dirty="0" smtClean="0"/>
              <a:t>Au palier 2, + de 160 CoP de DÉ, environ 1600 DÉ et membres des services éducatifs</a:t>
            </a:r>
          </a:p>
          <a:p>
            <a:r>
              <a:rPr lang="fr-CA" u="none" dirty="0" smtClean="0"/>
              <a:t>Au palier 3, environ 1000 équipes collaboratives ou communautés d’apprentissage professionnelles et environ 5000 enseignants engagés.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7D44E-10A6-4673-8E76-7D25B362E9B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509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81100"/>
            <a:ext cx="4252912" cy="3189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communauté de pratique est ici définie selon </a:t>
            </a:r>
            <a:r>
              <a:rPr lang="fr-FR" dirty="0" smtClean="0"/>
              <a:t>les trois caractéristiques proposées </a:t>
            </a:r>
            <a:r>
              <a:rPr lang="fr-FR" dirty="0"/>
              <a:t>par </a:t>
            </a:r>
            <a:r>
              <a:rPr lang="fr-FR" dirty="0" err="1"/>
              <a:t>Wenger</a:t>
            </a:r>
            <a:r>
              <a:rPr lang="fr-FR" dirty="0"/>
              <a:t> et </a:t>
            </a:r>
            <a:r>
              <a:rPr lang="fr-FR" dirty="0" err="1"/>
              <a:t>Trayner</a:t>
            </a:r>
            <a:r>
              <a:rPr lang="fr-FR" dirty="0"/>
              <a:t> (2015) : </a:t>
            </a:r>
            <a:endParaRPr lang="fr-FR" dirty="0" smtClean="0"/>
          </a:p>
          <a:p>
            <a:endParaRPr lang="fr-FR" dirty="0"/>
          </a:p>
          <a:p>
            <a:pPr marL="237308" indent="-237308">
              <a:buFont typeface="+mj-lt"/>
              <a:buAutoNum type="arabicPeriod"/>
            </a:pPr>
            <a:r>
              <a:rPr lang="fr-FR" dirty="0"/>
              <a:t>le domaine d’intérêt 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dirty="0" smtClean="0"/>
              <a:t>le </a:t>
            </a:r>
            <a:r>
              <a:rPr lang="fr-FR" b="1" dirty="0" smtClean="0"/>
              <a:t>leadership</a:t>
            </a:r>
            <a:r>
              <a:rPr lang="fr-FR" b="1" baseline="0" dirty="0" smtClean="0"/>
              <a:t> pédagogique</a:t>
            </a:r>
            <a:r>
              <a:rPr lang="fr-FR" b="1" dirty="0" smtClean="0"/>
              <a:t> </a:t>
            </a:r>
            <a:endParaRPr lang="fr-FR" b="1" dirty="0"/>
          </a:p>
          <a:p>
            <a:pPr marL="237308" indent="-237308">
              <a:buFont typeface="+mj-lt"/>
              <a:buAutoNum type="arabicPeriod"/>
            </a:pPr>
            <a:r>
              <a:rPr lang="fr-FR" dirty="0" smtClean="0"/>
              <a:t>les activités</a:t>
            </a:r>
            <a:r>
              <a:rPr lang="fr-FR" baseline="0" dirty="0" smtClean="0"/>
              <a:t> et</a:t>
            </a:r>
            <a:r>
              <a:rPr lang="fr-FR" dirty="0" smtClean="0"/>
              <a:t> </a:t>
            </a:r>
            <a:r>
              <a:rPr lang="fr-FR" dirty="0"/>
              <a:t>les </a:t>
            </a:r>
            <a:r>
              <a:rPr lang="fr-FR" dirty="0" smtClean="0"/>
              <a:t>interactions des</a:t>
            </a:r>
            <a:r>
              <a:rPr lang="fr-FR" baseline="0" dirty="0" smtClean="0"/>
              <a:t> CoP CS tournent autour </a:t>
            </a:r>
            <a:r>
              <a:rPr lang="fr-FR" b="1" baseline="0" dirty="0" smtClean="0"/>
              <a:t>d’une fréquence de rencontres fixées à l’horaire </a:t>
            </a:r>
            <a:r>
              <a:rPr lang="fr-FR" baseline="0" dirty="0" smtClean="0"/>
              <a:t>(entre 6 et 8 annuellement) intensité varie d’une demi-journée à une journée complète, </a:t>
            </a:r>
            <a:r>
              <a:rPr lang="fr-FR" b="1" baseline="0" dirty="0" smtClean="0"/>
              <a:t>soutenue </a:t>
            </a:r>
            <a:r>
              <a:rPr lang="fr-FR" baseline="0" dirty="0" smtClean="0"/>
              <a:t>par la DG et un accompagnateur du CTREQ (sur demande), </a:t>
            </a:r>
            <a:r>
              <a:rPr lang="fr-FR" b="1" baseline="0" dirty="0" smtClean="0"/>
              <a:t>accompagnée</a:t>
            </a:r>
            <a:r>
              <a:rPr lang="fr-FR" baseline="0" dirty="0" smtClean="0"/>
              <a:t> (parfois par DG, DGA, accompagnateurs, cadres, collègue DÉ, personnel des SÉ). Les </a:t>
            </a:r>
            <a:r>
              <a:rPr lang="fr-FR" b="1" baseline="0" dirty="0" smtClean="0"/>
              <a:t>thèmes d’échanges </a:t>
            </a:r>
            <a:r>
              <a:rPr lang="fr-FR" baseline="0" dirty="0" smtClean="0"/>
              <a:t>abordés varient en fonction des participants, et sont en lien avec le développement du </a:t>
            </a:r>
            <a:r>
              <a:rPr lang="fr-FR" b="1" baseline="0" dirty="0" smtClean="0"/>
              <a:t>leadership pédagogique</a:t>
            </a:r>
            <a:r>
              <a:rPr lang="fr-FR" baseline="0" dirty="0" smtClean="0"/>
              <a:t> et le soutien et le renforcement des </a:t>
            </a:r>
            <a:r>
              <a:rPr lang="fr-FR" b="1" baseline="0" dirty="0" smtClean="0"/>
              <a:t>pratiques collaboratives </a:t>
            </a:r>
            <a:r>
              <a:rPr lang="fr-FR" baseline="0" dirty="0" smtClean="0"/>
              <a:t>au sein des équipes-écoles (CAP).</a:t>
            </a:r>
            <a:endParaRPr lang="fr-FR" dirty="0"/>
          </a:p>
          <a:p>
            <a:pPr marL="237308" indent="-237308">
              <a:buFont typeface="+mj-lt"/>
              <a:buAutoNum type="arabicPeriod"/>
            </a:pPr>
            <a:r>
              <a:rPr lang="fr-FR" dirty="0" smtClean="0"/>
              <a:t>L’</a:t>
            </a:r>
            <a:r>
              <a:rPr lang="fr-FR" b="1" dirty="0" smtClean="0"/>
              <a:t>engagement</a:t>
            </a:r>
            <a:r>
              <a:rPr lang="fr-FR" dirty="0" smtClean="0"/>
              <a:t> </a:t>
            </a:r>
            <a:r>
              <a:rPr lang="fr-FR" baseline="0" dirty="0" smtClean="0"/>
              <a:t>dans la </a:t>
            </a:r>
            <a:r>
              <a:rPr lang="fr-FR" baseline="0" dirty="0" err="1" smtClean="0"/>
              <a:t>CoP</a:t>
            </a:r>
            <a:r>
              <a:rPr lang="fr-FR" baseline="0" dirty="0" smtClean="0"/>
              <a:t> implique </a:t>
            </a:r>
            <a:r>
              <a:rPr lang="fr-FR" dirty="0" smtClean="0"/>
              <a:t>le </a:t>
            </a:r>
            <a:r>
              <a:rPr lang="fr-FR" b="1" dirty="0"/>
              <a:t>passage à </a:t>
            </a:r>
            <a:r>
              <a:rPr lang="fr-FR" b="1" dirty="0" smtClean="0"/>
              <a:t>l’action</a:t>
            </a:r>
            <a:r>
              <a:rPr lang="fr-FR" dirty="0" smtClean="0"/>
              <a:t>,</a:t>
            </a:r>
            <a:r>
              <a:rPr lang="fr-FR" baseline="0" dirty="0" smtClean="0"/>
              <a:t> le partage d’</a:t>
            </a:r>
            <a:r>
              <a:rPr lang="fr-FR" dirty="0" smtClean="0"/>
              <a:t>un </a:t>
            </a:r>
            <a:r>
              <a:rPr lang="fr-FR" b="1" dirty="0"/>
              <a:t>répertoire commun </a:t>
            </a:r>
            <a:r>
              <a:rPr lang="fr-FR" dirty="0"/>
              <a:t>de ressources et finalement l’engagement dans la création de relations qui font place à l’</a:t>
            </a:r>
            <a:r>
              <a:rPr lang="fr-FR" b="1" dirty="0"/>
              <a:t>apprentissage </a:t>
            </a:r>
            <a:r>
              <a:rPr lang="fr-FR" b="1" dirty="0" smtClean="0"/>
              <a:t>réciproque </a:t>
            </a:r>
            <a:r>
              <a:rPr lang="fr-FR" dirty="0" smtClean="0"/>
              <a:t>(posture</a:t>
            </a:r>
            <a:r>
              <a:rPr lang="fr-FR" baseline="0" dirty="0" smtClean="0"/>
              <a:t> d’apprenant pour une culture d’organisation apprenante)</a:t>
            </a:r>
            <a:r>
              <a:rPr lang="fr-FR" dirty="0" smtClean="0"/>
              <a:t>.</a:t>
            </a: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4127-5E68-E54D-A1B9-EF5BE9DEBD2F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58"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4127-5E68-E54D-A1B9-EF5BE9DEBD2F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>
                <a:solidFill>
                  <a:prstClr val="black"/>
                </a:solidFill>
              </a:rPr>
              <a:pPr/>
              <a:t>13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8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58">
              <a:defRPr/>
            </a:pPr>
            <a:r>
              <a:rPr lang="fr-FR" dirty="0" smtClean="0"/>
              <a:t>La </a:t>
            </a:r>
            <a:r>
              <a:rPr lang="fr-FR" dirty="0"/>
              <a:t>communauté d’apprentissage professionnelle (CAP) se définit selon sept caractéristiques </a:t>
            </a:r>
            <a:r>
              <a:rPr lang="fr-FR" dirty="0" smtClean="0"/>
              <a:t>(</a:t>
            </a:r>
            <a:r>
              <a:rPr lang="fr-FR" dirty="0" err="1" smtClean="0"/>
              <a:t>Eaker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DuFour</a:t>
            </a:r>
            <a:r>
              <a:rPr lang="fr-FR" baseline="0" dirty="0" smtClean="0"/>
              <a:t>, Leclerc, etc.)</a:t>
            </a:r>
            <a:r>
              <a:rPr lang="fr-FR" dirty="0" smtClean="0"/>
              <a:t>: </a:t>
            </a:r>
            <a:endParaRPr lang="fr-FR" dirty="0"/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une vision claire et partagée quant à la réussite des élèves, </a:t>
            </a:r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des conditions physiques et humaines qui favorisent la collaboration, </a:t>
            </a:r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une culture collaborative au sein de l’équipe, </a:t>
            </a:r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un leadership pédagogique distribué, </a:t>
            </a:r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une diffusion de l’expertise favorisant l’apprentissage collectif, </a:t>
            </a:r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des discussions centrées sur les préoccupations liées à la réussite des élèves et, enfin,</a:t>
            </a:r>
          </a:p>
          <a:p>
            <a:pPr marL="232929" indent="-232929" defTabSz="465858">
              <a:buFont typeface="+mj-lt"/>
              <a:buAutoNum type="arabicPeriod"/>
              <a:defRPr/>
            </a:pPr>
            <a:r>
              <a:rPr lang="fr-FR" dirty="0"/>
              <a:t>l’analyse de données d’apprentissage en vue d’améliorer la réussite des élèves (Leclerc, 2011, </a:t>
            </a:r>
            <a:r>
              <a:rPr lang="fr-FR" dirty="0" err="1"/>
              <a:t>Eaker</a:t>
            </a:r>
            <a:r>
              <a:rPr lang="fr-FR" dirty="0"/>
              <a:t> et </a:t>
            </a:r>
            <a:r>
              <a:rPr lang="fr-FR" dirty="0" err="1"/>
              <a:t>DuFour</a:t>
            </a:r>
            <a:r>
              <a:rPr lang="fr-FR" dirty="0"/>
              <a:t>, 2004). </a:t>
            </a:r>
          </a:p>
          <a:p>
            <a:pPr defTabSz="465858">
              <a:defRPr/>
            </a:pPr>
            <a:endParaRPr lang="fr-FR" dirty="0"/>
          </a:p>
          <a:p>
            <a:pPr defTabSz="465858">
              <a:defRPr/>
            </a:pPr>
            <a:r>
              <a:rPr lang="fr-FR" dirty="0"/>
              <a:t>Le développement de ces attributs fait l’objet </a:t>
            </a:r>
            <a:r>
              <a:rPr lang="fr-FR" dirty="0" smtClean="0"/>
              <a:t>du palier 3 auprès des </a:t>
            </a:r>
            <a:r>
              <a:rPr lang="fr-FR" dirty="0"/>
              <a:t>équipes-écoles </a:t>
            </a:r>
            <a:r>
              <a:rPr lang="fr-FR" dirty="0" smtClean="0"/>
              <a:t>du </a:t>
            </a:r>
            <a:r>
              <a:rPr lang="fr-FR" dirty="0"/>
              <a:t>projet CAR. </a:t>
            </a: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4127-5E68-E54D-A1B9-EF5BE9DEBD2F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87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Diffusion,</a:t>
            </a:r>
            <a:r>
              <a:rPr lang="fr-FR" baseline="0" dirty="0" smtClean="0"/>
              <a:t> traduction d’ouvrages </a:t>
            </a:r>
          </a:p>
          <a:p>
            <a:r>
              <a:rPr lang="fr-FR" baseline="0" dirty="0" smtClean="0"/>
              <a:t>Référentiel commun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9658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Diffusion,</a:t>
            </a:r>
            <a:r>
              <a:rPr lang="fr-FR" baseline="0" dirty="0" smtClean="0"/>
              <a:t> traduction d’ouvrages </a:t>
            </a:r>
          </a:p>
          <a:p>
            <a:r>
              <a:rPr lang="fr-FR" baseline="0" dirty="0" smtClean="0"/>
              <a:t>Référentiel commun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200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Diffusion,</a:t>
            </a:r>
            <a:r>
              <a:rPr lang="fr-FR" baseline="0" dirty="0" smtClean="0"/>
              <a:t> traduction d’ouvrages </a:t>
            </a:r>
          </a:p>
          <a:p>
            <a:r>
              <a:rPr lang="fr-FR" baseline="0" dirty="0" smtClean="0"/>
              <a:t>Référentiel commun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712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Quelques</a:t>
            </a:r>
            <a:r>
              <a:rPr lang="fr-FR" baseline="0" dirty="0" smtClean="0"/>
              <a:t> infos complémentaires directement de la bouche des gens engagés.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8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9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704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92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387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326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>
                <a:solidFill>
                  <a:prstClr val="black"/>
                </a:solidFill>
              </a:rPr>
              <a:pPr/>
              <a:t>7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3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>
                <a:solidFill>
                  <a:prstClr val="black"/>
                </a:solidFill>
              </a:rPr>
              <a:pPr/>
              <a:t>8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F398-DC1F-4D93-A135-912B17600890}" type="slidenum">
              <a:rPr lang="fr-CA" smtClean="0">
                <a:solidFill>
                  <a:prstClr val="black"/>
                </a:solidFill>
              </a:rPr>
              <a:pPr/>
              <a:t>9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401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536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026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017" y="4285396"/>
            <a:ext cx="7652983" cy="82135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EF1-5F82-4D63-A474-307CE4308E3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9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404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451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407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641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176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2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65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8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5124-2D6F-4817-91AD-F0CCE1C4AA1E}" type="datetimeFigureOut">
              <a:rPr lang="fr-CA" smtClean="0"/>
              <a:t>2019-05-08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8F4F-DC29-4FE6-8CC7-26B51D9227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24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8459" y="4285397"/>
            <a:ext cx="7655541" cy="871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4EF1-5F82-4D63-A474-307CE4308E3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42458" r="10438" b="46020"/>
          <a:stretch/>
        </p:blipFill>
        <p:spPr bwMode="auto">
          <a:xfrm>
            <a:off x="0" y="5817257"/>
            <a:ext cx="9144000" cy="1040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36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marL="95250"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3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15" Type="http://schemas.openxmlformats.org/officeDocument/2006/relationships/image" Target="../media/image3.pn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6.jpeg"/><Relationship Id="rId5" Type="http://schemas.openxmlformats.org/officeDocument/2006/relationships/tags" Target="../tags/tag64.xml"/><Relationship Id="rId10" Type="http://schemas.openxmlformats.org/officeDocument/2006/relationships/image" Target="../media/image15.PNG"/><Relationship Id="rId4" Type="http://schemas.openxmlformats.org/officeDocument/2006/relationships/tags" Target="../tags/tag63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.png"/><Relationship Id="rId5" Type="http://schemas.openxmlformats.org/officeDocument/2006/relationships/tags" Target="../tags/tag71.xml"/><Relationship Id="rId10" Type="http://schemas.openxmlformats.org/officeDocument/2006/relationships/image" Target="../media/image17.jpeg"/><Relationship Id="rId4" Type="http://schemas.openxmlformats.org/officeDocument/2006/relationships/tags" Target="../tags/tag70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11" Type="http://schemas.openxmlformats.org/officeDocument/2006/relationships/hyperlink" Target="http://projetcar.ctreq.qc.ca/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14.png"/><Relationship Id="rId4" Type="http://schemas.openxmlformats.org/officeDocument/2006/relationships/tags" Target="../tags/tag76.xml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3.png"/><Relationship Id="rId5" Type="http://schemas.openxmlformats.org/officeDocument/2006/relationships/tags" Target="../tags/tag82.xml"/><Relationship Id="rId10" Type="http://schemas.openxmlformats.org/officeDocument/2006/relationships/image" Target="../media/image17.jpeg"/><Relationship Id="rId4" Type="http://schemas.openxmlformats.org/officeDocument/2006/relationships/tags" Target="../tags/tag81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22.jpe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4.png"/><Relationship Id="rId2" Type="http://schemas.openxmlformats.org/officeDocument/2006/relationships/tags" Target="../tags/tag85.xml"/><Relationship Id="rId16" Type="http://schemas.openxmlformats.org/officeDocument/2006/relationships/image" Target="../media/image25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3.png"/><Relationship Id="rId5" Type="http://schemas.openxmlformats.org/officeDocument/2006/relationships/tags" Target="../tags/tag88.xml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15.xml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4.xml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tags" Target="../tags/tag95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1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30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4.png"/><Relationship Id="rId5" Type="http://schemas.openxmlformats.org/officeDocument/2006/relationships/tags" Target="../tags/tag100.xml"/><Relationship Id="rId10" Type="http://schemas.openxmlformats.org/officeDocument/2006/relationships/image" Target="../media/image3.png"/><Relationship Id="rId4" Type="http://schemas.openxmlformats.org/officeDocument/2006/relationships/tags" Target="../tags/tag99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3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107.xml"/><Relationship Id="rId15" Type="http://schemas.openxmlformats.org/officeDocument/2006/relationships/hyperlink" Target="http://projetcar.ctreq.qc.ca/culture-ecole/" TargetMode="External"/><Relationship Id="rId10" Type="http://schemas.openxmlformats.org/officeDocument/2006/relationships/hyperlink" Target="http://projetcar.ctreq.qc.ca/a-propos/" TargetMode="External"/><Relationship Id="rId4" Type="http://schemas.openxmlformats.org/officeDocument/2006/relationships/tags" Target="../tags/tag106.xml"/><Relationship Id="rId9" Type="http://schemas.openxmlformats.org/officeDocument/2006/relationships/image" Target="../media/image4.png"/><Relationship Id="rId14" Type="http://schemas.openxmlformats.org/officeDocument/2006/relationships/hyperlink" Target="http://projetcar.ctreq.qc.ca/colloque-ca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4.png"/><Relationship Id="rId5" Type="http://schemas.openxmlformats.org/officeDocument/2006/relationships/tags" Target="../tags/tag19.xml"/><Relationship Id="rId10" Type="http://schemas.openxmlformats.org/officeDocument/2006/relationships/image" Target="../media/image3.png"/><Relationship Id="rId4" Type="http://schemas.openxmlformats.org/officeDocument/2006/relationships/tags" Target="../tags/tag1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.png"/><Relationship Id="rId5" Type="http://schemas.openxmlformats.org/officeDocument/2006/relationships/tags" Target="../tags/tag30.xml"/><Relationship Id="rId10" Type="http://schemas.openxmlformats.org/officeDocument/2006/relationships/image" Target="../media/image3.png"/><Relationship Id="rId4" Type="http://schemas.openxmlformats.org/officeDocument/2006/relationships/tags" Target="../tags/tag29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0.png"/><Relationship Id="rId5" Type="http://schemas.openxmlformats.org/officeDocument/2006/relationships/tags" Target="../tags/tag36.xml"/><Relationship Id="rId10" Type="http://schemas.openxmlformats.org/officeDocument/2006/relationships/image" Target="../media/image4.png"/><Relationship Id="rId4" Type="http://schemas.openxmlformats.org/officeDocument/2006/relationships/tags" Target="../tags/tag3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1.gif"/><Relationship Id="rId5" Type="http://schemas.openxmlformats.org/officeDocument/2006/relationships/tags" Target="../tags/tag42.xml"/><Relationship Id="rId10" Type="http://schemas.openxmlformats.org/officeDocument/2006/relationships/image" Target="../media/image4.png"/><Relationship Id="rId4" Type="http://schemas.openxmlformats.org/officeDocument/2006/relationships/tags" Target="../tags/tag4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.png"/><Relationship Id="rId5" Type="http://schemas.openxmlformats.org/officeDocument/2006/relationships/tags" Target="../tags/tag48.xml"/><Relationship Id="rId10" Type="http://schemas.openxmlformats.org/officeDocument/2006/relationships/image" Target="../media/image3.png"/><Relationship Id="rId4" Type="http://schemas.openxmlformats.org/officeDocument/2006/relationships/tags" Target="../tags/tag4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57163" y="5221521"/>
            <a:ext cx="7786837" cy="581402"/>
          </a:xfrm>
        </p:spPr>
        <p:txBody>
          <a:bodyPr>
            <a:noAutofit/>
          </a:bodyPr>
          <a:lstStyle/>
          <a:p>
            <a:pPr algn="l"/>
            <a:r>
              <a:rPr lang="fr-CA" sz="2400" dirty="0" smtClean="0"/>
              <a:t>Présentation du projet </a:t>
            </a:r>
            <a:r>
              <a:rPr lang="fr-CA" sz="2400" i="1" dirty="0" smtClean="0"/>
              <a:t>Collaborer, apprendre, réussir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3200" dirty="0" smtClean="0"/>
              <a:t/>
            </a:r>
            <a:br>
              <a:rPr lang="fr-CA" sz="3200" dirty="0" smtClean="0"/>
            </a:br>
            <a:endParaRPr lang="fr-CA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CE44EF1-5F82-4D63-A474-307CE4308E3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54560" r="52437" b="29661"/>
          <a:stretch/>
        </p:blipFill>
        <p:spPr>
          <a:xfrm>
            <a:off x="238496" y="2517998"/>
            <a:ext cx="8624458" cy="1960960"/>
          </a:xfrm>
          <a:prstGeom prst="rect">
            <a:avLst/>
          </a:prstGeom>
        </p:spPr>
      </p:pic>
      <p:grpSp>
        <p:nvGrpSpPr>
          <p:cNvPr id="4" name="Groupe 3"/>
          <p:cNvGrpSpPr/>
          <p:nvPr>
            <p:custDataLst>
              <p:tags r:id="rId2"/>
            </p:custDataLst>
          </p:nvPr>
        </p:nvGrpSpPr>
        <p:grpSpPr>
          <a:xfrm>
            <a:off x="256453" y="4599367"/>
            <a:ext cx="6219491" cy="1650452"/>
            <a:chOff x="474595" y="3940237"/>
            <a:chExt cx="5896757" cy="1950860"/>
          </a:xfrm>
        </p:grpSpPr>
        <p:sp>
          <p:nvSpPr>
            <p:cNvPr id="5" name="ZoneTexte 4"/>
            <p:cNvSpPr txBox="1"/>
            <p:nvPr>
              <p:custDataLst>
                <p:tags r:id="rId7"/>
              </p:custDataLst>
            </p:nvPr>
          </p:nvSpPr>
          <p:spPr>
            <a:xfrm>
              <a:off x="474595" y="4245163"/>
              <a:ext cx="2502544" cy="84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9 CoP de DG  </a:t>
              </a:r>
            </a:p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Total: </a:t>
              </a:r>
              <a:r>
                <a:rPr lang="fr-CA" sz="1350" dirty="0" smtClean="0">
                  <a:solidFill>
                    <a:prstClr val="black"/>
                  </a:solidFill>
                  <a:latin typeface="Calibri"/>
                </a:rPr>
                <a:t>61 </a:t>
              </a: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CS engagées</a:t>
              </a:r>
            </a:p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+ de </a:t>
              </a:r>
              <a:r>
                <a:rPr lang="fr-CA" sz="1350" dirty="0" smtClean="0">
                  <a:solidFill>
                    <a:prstClr val="black"/>
                  </a:solidFill>
                  <a:latin typeface="Calibri"/>
                </a:rPr>
                <a:t>135 DG </a:t>
              </a: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et DGA engagées</a:t>
              </a:r>
            </a:p>
          </p:txBody>
        </p:sp>
        <p:sp>
          <p:nvSpPr>
            <p:cNvPr id="6" name="ZoneTexte 5"/>
            <p:cNvSpPr txBox="1"/>
            <p:nvPr>
              <p:custDataLst>
                <p:tags r:id="rId8"/>
              </p:custDataLst>
            </p:nvPr>
          </p:nvSpPr>
          <p:spPr>
            <a:xfrm>
              <a:off x="3180485" y="3940237"/>
              <a:ext cx="2803984" cy="195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fr-CA" sz="1350" dirty="0" smtClean="0">
                  <a:solidFill>
                    <a:prstClr val="black"/>
                  </a:solidFill>
                  <a:latin typeface="Calibri"/>
                </a:rPr>
                <a:t>49 CS </a:t>
              </a: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jumelées avec le CTREQ</a:t>
              </a:r>
            </a:p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Plus de </a:t>
              </a:r>
              <a:r>
                <a:rPr lang="fr-CA" sz="1350" dirty="0" smtClean="0">
                  <a:solidFill>
                    <a:prstClr val="black"/>
                  </a:solidFill>
                  <a:latin typeface="Calibri"/>
                </a:rPr>
                <a:t>160 </a:t>
              </a: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CoP de DÉ</a:t>
              </a:r>
            </a:p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+ de </a:t>
              </a:r>
              <a:r>
                <a:rPr lang="fr-CA" sz="1350" dirty="0" smtClean="0">
                  <a:solidFill>
                    <a:prstClr val="black"/>
                  </a:solidFill>
                  <a:latin typeface="Calibri"/>
                </a:rPr>
                <a:t>1600 </a:t>
              </a: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membres de CoP</a:t>
              </a:r>
            </a:p>
            <a:p>
              <a:pPr defTabSz="685800">
                <a:defRPr/>
              </a:pPr>
              <a:endParaRPr lang="fr-CA" sz="675" dirty="0">
                <a:solidFill>
                  <a:prstClr val="black"/>
                </a:solidFill>
                <a:latin typeface="Calibri"/>
              </a:endParaRPr>
            </a:p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Le CTREQ appuie aussi quelques initiatives CS auprès des SÉ </a:t>
              </a:r>
            </a:p>
            <a:p>
              <a:pPr defTabSz="685800">
                <a:defRPr/>
              </a:pPr>
              <a:r>
                <a:rPr lang="fr-CA" sz="1350" dirty="0">
                  <a:solidFill>
                    <a:prstClr val="black"/>
                  </a:solidFill>
                  <a:latin typeface="Calibri"/>
                </a:rPr>
                <a:t>et de DSÉ concertées</a:t>
              </a:r>
            </a:p>
            <a:p>
              <a:pPr defTabSz="685800">
                <a:defRPr/>
              </a:pPr>
              <a:endParaRPr lang="fr-CA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lèche droite 6"/>
            <p:cNvSpPr/>
            <p:nvPr>
              <p:custDataLst>
                <p:tags r:id="rId9"/>
              </p:custDataLst>
            </p:nvPr>
          </p:nvSpPr>
          <p:spPr>
            <a:xfrm>
              <a:off x="2238162" y="4154657"/>
              <a:ext cx="858529" cy="476251"/>
            </a:xfrm>
            <a:prstGeom prst="rightArrow">
              <a:avLst/>
            </a:prstGeom>
            <a:solidFill>
              <a:srgbClr val="1999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lèche droite 7"/>
            <p:cNvSpPr/>
            <p:nvPr>
              <p:custDataLst>
                <p:tags r:id="rId10"/>
              </p:custDataLst>
            </p:nvPr>
          </p:nvSpPr>
          <p:spPr>
            <a:xfrm>
              <a:off x="5512823" y="4154657"/>
              <a:ext cx="858529" cy="476251"/>
            </a:xfrm>
            <a:prstGeom prst="rightArrow">
              <a:avLst/>
            </a:prstGeom>
            <a:solidFill>
              <a:srgbClr val="1999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CA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Rectangle à coins arrondis 8"/>
          <p:cNvSpPr/>
          <p:nvPr>
            <p:custDataLst>
              <p:tags r:id="rId3"/>
            </p:custDataLst>
          </p:nvPr>
        </p:nvSpPr>
        <p:spPr>
          <a:xfrm>
            <a:off x="4668726" y="4222179"/>
            <a:ext cx="2072514" cy="317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A" sz="1350" dirty="0">
                <a:solidFill>
                  <a:prstClr val="white"/>
                </a:solidFill>
                <a:latin typeface="Calibri"/>
              </a:rPr>
              <a:t>Mandat du CTREQ</a:t>
            </a:r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6741240" y="5736181"/>
            <a:ext cx="212171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CA" sz="1200" dirty="0">
                <a:solidFill>
                  <a:prstClr val="black"/>
                </a:solidFill>
                <a:latin typeface="Calibri"/>
              </a:rPr>
              <a:t>Depuis 2017-2018:</a:t>
            </a:r>
          </a:p>
          <a:p>
            <a:pPr algn="ctr" defTabSz="685800">
              <a:defRPr/>
            </a:pPr>
            <a:r>
              <a:rPr lang="fr-CA" sz="1200" dirty="0">
                <a:solidFill>
                  <a:prstClr val="black"/>
                </a:solidFill>
                <a:latin typeface="Calibri"/>
              </a:rPr>
              <a:t> formation de plus de </a:t>
            </a: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150 </a:t>
            </a:r>
            <a:r>
              <a:rPr lang="fr-CA" sz="1200" dirty="0">
                <a:solidFill>
                  <a:prstClr val="black"/>
                </a:solidFill>
                <a:latin typeface="Calibri"/>
              </a:rPr>
              <a:t>équipes-écoles </a:t>
            </a:r>
          </a:p>
          <a:p>
            <a:pPr algn="ctr" defTabSz="685800">
              <a:defRPr/>
            </a:pPr>
            <a:r>
              <a:rPr lang="fr-CA" sz="1200" dirty="0">
                <a:solidFill>
                  <a:prstClr val="black"/>
                </a:solidFill>
                <a:latin typeface="Calibri"/>
              </a:rPr>
              <a:t>avec Solution </a:t>
            </a:r>
            <a:r>
              <a:rPr lang="fr-CA" sz="1200" dirty="0" err="1">
                <a:solidFill>
                  <a:prstClr val="black"/>
                </a:solidFill>
                <a:latin typeface="Calibri"/>
              </a:rPr>
              <a:t>Tree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30462" y="4318667"/>
            <a:ext cx="22162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50" dirty="0">
                <a:solidFill>
                  <a:prstClr val="black"/>
                </a:solidFill>
                <a:latin typeface="Calibri"/>
              </a:rPr>
              <a:t>Environ 575  équipes collaboratives ou communautés d’apprentissage professionnel Environ 3000 enseignants engagés.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453" y="1819203"/>
            <a:ext cx="7930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ea typeface="+mj-ea"/>
                <a:cs typeface="+mj-cs"/>
              </a:rPr>
              <a:t>Collaborer, apprendre, réussir aux trois paliers du projet CAR</a:t>
            </a:r>
            <a:endParaRPr lang="fr-CA" sz="135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5944" y="4091082"/>
            <a:ext cx="2576962" cy="1532511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6453" y="188893"/>
            <a:ext cx="6621581" cy="994172"/>
          </a:xfrm>
          <a:prstGeom prst="rect">
            <a:avLst/>
          </a:prstGeom>
          <a:solidFill>
            <a:srgbClr val="078CB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 algn="l"/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CAR</a:t>
            </a:r>
            <a:endParaRPr lang="fr-CA" sz="3000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4591584"/>
            <a:ext cx="8688495" cy="2069771"/>
          </a:xfrm>
          <a:prstGeom prst="rect">
            <a:avLst/>
          </a:prstGeom>
        </p:spPr>
      </p:pic>
      <p:sp>
        <p:nvSpPr>
          <p:cNvPr id="6" name="Rectangle avec flèche vers le bas 5"/>
          <p:cNvSpPr/>
          <p:nvPr>
            <p:custDataLst>
              <p:tags r:id="rId2"/>
            </p:custDataLst>
          </p:nvPr>
        </p:nvSpPr>
        <p:spPr>
          <a:xfrm>
            <a:off x="3426881" y="2788355"/>
            <a:ext cx="2326051" cy="1945767"/>
          </a:xfrm>
          <a:prstGeom prst="downArrowCallout">
            <a:avLst/>
          </a:prstGeom>
          <a:solidFill>
            <a:srgbClr val="199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prstClr val="white"/>
                </a:solidFill>
              </a:rPr>
              <a:t>Accompagnement </a:t>
            </a:r>
          </a:p>
          <a:p>
            <a:pPr algn="ctr"/>
            <a:r>
              <a:rPr lang="fr-CA" b="1" dirty="0">
                <a:solidFill>
                  <a:prstClr val="white"/>
                </a:solidFill>
              </a:rPr>
              <a:t>d</a:t>
            </a:r>
            <a:r>
              <a:rPr lang="fr-CA" b="1" dirty="0" smtClean="0">
                <a:solidFill>
                  <a:prstClr val="white"/>
                </a:solidFill>
              </a:rPr>
              <a:t>e </a:t>
            </a:r>
            <a:r>
              <a:rPr lang="fr-CA" b="1" dirty="0" err="1" smtClean="0">
                <a:solidFill>
                  <a:prstClr val="white"/>
                </a:solidFill>
              </a:rPr>
              <a:t>CoP</a:t>
            </a:r>
            <a:r>
              <a:rPr lang="fr-CA" b="1" dirty="0" smtClean="0">
                <a:solidFill>
                  <a:prstClr val="white"/>
                </a:solidFill>
              </a:rPr>
              <a:t> dans les CS</a:t>
            </a:r>
            <a:endParaRPr lang="fr-CA" b="1" dirty="0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2692" r="4819" b="7044"/>
          <a:stretch/>
        </p:blipFill>
        <p:spPr>
          <a:xfrm>
            <a:off x="3426881" y="1152333"/>
            <a:ext cx="2326051" cy="1901668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4"/>
            </p:custDataLst>
          </p:nvPr>
        </p:nvSpPr>
        <p:spPr>
          <a:xfrm>
            <a:off x="181046" y="1228724"/>
            <a:ext cx="3057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Soutenir le développement du </a:t>
            </a:r>
            <a:r>
              <a:rPr lang="fr-FR" sz="2000" b="1" dirty="0">
                <a:solidFill>
                  <a:prstClr val="black"/>
                </a:solidFill>
              </a:rPr>
              <a:t>leadership pédagogique </a:t>
            </a:r>
            <a:r>
              <a:rPr lang="fr-FR" sz="2000" dirty="0">
                <a:solidFill>
                  <a:prstClr val="black"/>
                </a:solidFill>
              </a:rPr>
              <a:t>des </a:t>
            </a:r>
            <a:r>
              <a:rPr lang="fr-FR" sz="2000" b="1" dirty="0">
                <a:solidFill>
                  <a:prstClr val="black"/>
                </a:solidFill>
              </a:rPr>
              <a:t>directions </a:t>
            </a:r>
            <a:r>
              <a:rPr lang="fr-FR" sz="2000" b="1" dirty="0" smtClean="0">
                <a:solidFill>
                  <a:prstClr val="black"/>
                </a:solidFill>
              </a:rPr>
              <a:t>d’établissement </a:t>
            </a:r>
            <a:r>
              <a:rPr lang="fr-FR" sz="2000" dirty="0">
                <a:solidFill>
                  <a:prstClr val="black"/>
                </a:solidFill>
              </a:rPr>
              <a:t>par la mise en place de </a:t>
            </a:r>
            <a:r>
              <a:rPr lang="fr-FR" sz="2000" b="1" dirty="0">
                <a:solidFill>
                  <a:prstClr val="black"/>
                </a:solidFill>
              </a:rPr>
              <a:t>communautés de pratique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b="1" dirty="0">
                <a:solidFill>
                  <a:prstClr val="black"/>
                </a:solidFill>
              </a:rPr>
              <a:t>(CoP) </a:t>
            </a:r>
          </a:p>
          <a:p>
            <a:r>
              <a:rPr lang="fr-FR" sz="1400" dirty="0">
                <a:solidFill>
                  <a:prstClr val="black"/>
                </a:solidFill>
              </a:rPr>
              <a:t>(</a:t>
            </a:r>
            <a:r>
              <a:rPr lang="fr-FR" sz="1400" dirty="0" err="1">
                <a:solidFill>
                  <a:prstClr val="black"/>
                </a:solidFill>
              </a:rPr>
              <a:t>Wenger</a:t>
            </a:r>
            <a:r>
              <a:rPr lang="fr-FR" sz="1400" dirty="0">
                <a:solidFill>
                  <a:prstClr val="black"/>
                </a:solidFill>
              </a:rPr>
              <a:t> et </a:t>
            </a:r>
            <a:r>
              <a:rPr lang="fr-FR" sz="1400" dirty="0" err="1">
                <a:solidFill>
                  <a:prstClr val="black"/>
                </a:solidFill>
              </a:rPr>
              <a:t>Trayner</a:t>
            </a:r>
            <a:r>
              <a:rPr lang="fr-FR" sz="1400" dirty="0">
                <a:solidFill>
                  <a:prstClr val="black"/>
                </a:solidFill>
              </a:rPr>
              <a:t>, 2015)</a:t>
            </a:r>
            <a:endParaRPr lang="fr-CA" sz="1400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45660" y="215717"/>
            <a:ext cx="6621581" cy="994172"/>
          </a:xfrm>
          <a:prstGeom prst="rect">
            <a:avLst/>
          </a:prstGeom>
          <a:solidFill>
            <a:srgbClr val="078CB4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/>
            <a:r>
              <a:rPr lang="fr-CA" sz="29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 au palier 2 dans les CS</a:t>
            </a:r>
            <a:endParaRPr lang="fr-CA" sz="2900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727790" y="1169493"/>
            <a:ext cx="3416210" cy="3840660"/>
            <a:chOff x="5727790" y="1169493"/>
            <a:chExt cx="3416210" cy="3840660"/>
          </a:xfrm>
        </p:grpSpPr>
        <p:sp>
          <p:nvSpPr>
            <p:cNvPr id="2" name="ZoneTexte 1"/>
            <p:cNvSpPr txBox="1"/>
            <p:nvPr>
              <p:custDataLst>
                <p:tags r:id="rId7"/>
              </p:custDataLst>
            </p:nvPr>
          </p:nvSpPr>
          <p:spPr>
            <a:xfrm>
              <a:off x="5729639" y="1169493"/>
              <a:ext cx="341436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218" indent="-231218">
                <a:buFont typeface="+mj-lt"/>
                <a:buAutoNum type="arabicPeriod"/>
              </a:pPr>
              <a:r>
                <a:rPr lang="fr-FR" dirty="0" smtClean="0"/>
                <a:t>Le </a:t>
              </a:r>
              <a:r>
                <a:rPr lang="fr-FR" b="1" dirty="0" smtClean="0"/>
                <a:t>domaine d’intérêt:</a:t>
              </a:r>
              <a:r>
                <a:rPr lang="fr-FR" dirty="0" smtClean="0"/>
                <a:t> </a:t>
              </a:r>
            </a:p>
            <a:p>
              <a:r>
                <a:rPr lang="fr-FR" sz="1700" dirty="0" smtClean="0"/>
                <a:t>le leadership </a:t>
              </a:r>
              <a:r>
                <a:rPr lang="fr-FR" sz="1700" dirty="0" smtClean="0"/>
                <a:t>pédagogique dans la mise en place d’approches collaboratives</a:t>
              </a:r>
              <a:endParaRPr lang="fr-FR" sz="1700" dirty="0" smtClean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5727790" y="2258674"/>
              <a:ext cx="3338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2. Les </a:t>
              </a:r>
              <a:r>
                <a:rPr lang="fr-FR" b="1" dirty="0"/>
                <a:t>activités et les interactions </a:t>
              </a:r>
              <a:r>
                <a:rPr lang="fr-FR" sz="1700" dirty="0"/>
                <a:t>de la communauté </a:t>
              </a:r>
              <a:r>
                <a:rPr lang="fr-FR" sz="1700" dirty="0" smtClean="0"/>
                <a:t>: fréquence, thèmes, modalités</a:t>
              </a:r>
              <a:endParaRPr lang="fr-FR" sz="1700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738932" y="3071161"/>
              <a:ext cx="33957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3. La </a:t>
              </a:r>
              <a:r>
                <a:rPr lang="fr-FR" b="1" dirty="0"/>
                <a:t>pratique</a:t>
              </a:r>
              <a:r>
                <a:rPr lang="fr-FR" dirty="0"/>
                <a:t> :</a:t>
              </a:r>
            </a:p>
            <a:p>
              <a:pPr marL="285750" indent="-106363">
                <a:buFont typeface="Arial" panose="020B0604020202020204" pitchFamily="34" charset="0"/>
                <a:buChar char="•"/>
              </a:pPr>
              <a:r>
                <a:rPr lang="fr-FR" sz="1700" dirty="0"/>
                <a:t>engagement dans la création de relations qui font place à l’apprentissage réciproque et au passage à l’action</a:t>
              </a:r>
            </a:p>
            <a:p>
              <a:pPr marL="285750" indent="-106363">
                <a:buFont typeface="Arial" panose="020B0604020202020204" pitchFamily="34" charset="0"/>
                <a:buChar char="•"/>
              </a:pPr>
              <a:r>
                <a:rPr lang="fr-FR" sz="1700" dirty="0"/>
                <a:t>répertoire commun de ressources </a:t>
              </a:r>
              <a:r>
                <a:rPr lang="fr-FR" sz="1700" dirty="0" smtClean="0"/>
                <a:t>pour la pratique</a:t>
              </a:r>
              <a:endParaRPr lang="fr-FR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0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" y="4424197"/>
            <a:ext cx="9055017" cy="2198928"/>
          </a:xfrm>
          <a:prstGeom prst="rect">
            <a:avLst/>
          </a:prstGeom>
        </p:spPr>
      </p:pic>
      <p:sp>
        <p:nvSpPr>
          <p:cNvPr id="8" name="Rectangle avec flèche vers le bas 7"/>
          <p:cNvSpPr/>
          <p:nvPr>
            <p:custDataLst>
              <p:tags r:id="rId2"/>
            </p:custDataLst>
          </p:nvPr>
        </p:nvSpPr>
        <p:spPr>
          <a:xfrm>
            <a:off x="6289957" y="2509134"/>
            <a:ext cx="2494104" cy="2049548"/>
          </a:xfrm>
          <a:prstGeom prst="downArrowCallout">
            <a:avLst/>
          </a:prstGeom>
          <a:solidFill>
            <a:srgbClr val="199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Développement de ressources en soutien</a:t>
            </a:r>
            <a:endParaRPr lang="fr-CA" b="1" dirty="0">
              <a:solidFill>
                <a:prstClr val="white"/>
              </a:solidFill>
            </a:endParaRPr>
          </a:p>
          <a:p>
            <a:pPr algn="ctr"/>
            <a:r>
              <a:rPr lang="fr-CA" b="1" dirty="0">
                <a:solidFill>
                  <a:prstClr val="white"/>
                </a:solidFill>
              </a:rPr>
              <a:t>a</a:t>
            </a:r>
            <a:r>
              <a:rPr lang="fr-CA" b="1" dirty="0" smtClean="0">
                <a:solidFill>
                  <a:prstClr val="white"/>
                </a:solidFill>
              </a:rPr>
              <a:t>ux équipes-écoles et aux services éducatifs</a:t>
            </a:r>
            <a:endParaRPr lang="fr-CA" b="1" dirty="0">
              <a:solidFill>
                <a:prstClr val="white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172"/>
          <a:stretch/>
        </p:blipFill>
        <p:spPr>
          <a:xfrm>
            <a:off x="4876801" y="1354326"/>
            <a:ext cx="1707710" cy="1402029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45659" y="1354326"/>
            <a:ext cx="416008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palier 3:</a:t>
            </a:r>
          </a:p>
          <a:p>
            <a:endParaRPr lang="fr-FR" sz="1400" dirty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Soutenir le </a:t>
            </a:r>
            <a:r>
              <a:rPr lang="fr-FR" sz="2000" b="1" dirty="0">
                <a:solidFill>
                  <a:prstClr val="black"/>
                </a:solidFill>
              </a:rPr>
              <a:t>développement des compétences professionnelles</a:t>
            </a:r>
            <a:r>
              <a:rPr lang="fr-FR" sz="2000" dirty="0">
                <a:solidFill>
                  <a:prstClr val="black"/>
                </a:solidFill>
              </a:rPr>
              <a:t> des </a:t>
            </a:r>
            <a:r>
              <a:rPr lang="fr-FR" sz="2000" b="1" dirty="0">
                <a:solidFill>
                  <a:prstClr val="black"/>
                </a:solidFill>
              </a:rPr>
              <a:t>équipes-écoles </a:t>
            </a:r>
            <a:r>
              <a:rPr lang="fr-FR" sz="2000" dirty="0">
                <a:solidFill>
                  <a:prstClr val="black"/>
                </a:solidFill>
              </a:rPr>
              <a:t>en regard des éléments </a:t>
            </a:r>
            <a:r>
              <a:rPr lang="fr-FR" sz="2000" dirty="0" smtClean="0">
                <a:solidFill>
                  <a:prstClr val="black"/>
                </a:solidFill>
              </a:rPr>
              <a:t>spécifiques de </a:t>
            </a:r>
            <a:r>
              <a:rPr lang="fr-FR" sz="2000" dirty="0">
                <a:solidFill>
                  <a:prstClr val="black"/>
                </a:solidFill>
              </a:rPr>
              <a:t>la </a:t>
            </a:r>
            <a:r>
              <a:rPr lang="fr-FR" sz="2000" b="1" dirty="0" smtClean="0">
                <a:solidFill>
                  <a:prstClr val="black"/>
                </a:solidFill>
              </a:rPr>
              <a:t>communauté </a:t>
            </a:r>
            <a:r>
              <a:rPr lang="fr-FR" sz="2000" b="1" dirty="0">
                <a:solidFill>
                  <a:prstClr val="black"/>
                </a:solidFill>
              </a:rPr>
              <a:t>d’apprentissage professionnelle (CAP) </a:t>
            </a:r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1600" dirty="0" smtClean="0">
                <a:solidFill>
                  <a:prstClr val="black"/>
                </a:solidFill>
              </a:rPr>
              <a:t>(</a:t>
            </a:r>
            <a:r>
              <a:rPr lang="fr-FR" sz="1600" dirty="0" err="1">
                <a:solidFill>
                  <a:prstClr val="black"/>
                </a:solidFill>
              </a:rPr>
              <a:t>Eaker</a:t>
            </a:r>
            <a:r>
              <a:rPr lang="fr-FR" sz="1600" dirty="0">
                <a:solidFill>
                  <a:prstClr val="black"/>
                </a:solidFill>
              </a:rPr>
              <a:t> et </a:t>
            </a:r>
            <a:r>
              <a:rPr lang="fr-FR" sz="1600" dirty="0" err="1">
                <a:solidFill>
                  <a:prstClr val="black"/>
                </a:solidFill>
              </a:rPr>
              <a:t>DuFour</a:t>
            </a:r>
            <a:r>
              <a:rPr lang="fr-FR" sz="1600" dirty="0">
                <a:solidFill>
                  <a:prstClr val="black"/>
                </a:solidFill>
              </a:rPr>
              <a:t>, 2004; Leclerc, 2012). </a:t>
            </a:r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45660" y="215717"/>
            <a:ext cx="6621581" cy="994172"/>
          </a:xfrm>
          <a:prstGeom prst="rect">
            <a:avLst/>
          </a:prstGeom>
          <a:solidFill>
            <a:srgbClr val="078CB4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/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 au palier 3 dans les écoles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Les ressources développées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>
              <a:solidFill>
                <a:prstClr val="black"/>
              </a:solidFill>
            </a:endParaRPr>
          </a:p>
          <a:p>
            <a:r>
              <a:rPr lang="fr-CA" sz="1350" dirty="0">
                <a:solidFill>
                  <a:prstClr val="black"/>
                </a:solidFill>
              </a:rPr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00227" y="1213125"/>
            <a:ext cx="8598089" cy="48126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site Web CAR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141" y="1661802"/>
            <a:ext cx="3523715" cy="20955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5660" y="3822035"/>
            <a:ext cx="381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hlinkClick r:id="rId11"/>
              </a:rPr>
              <a:t>http://projetcar.ctreq.qc.ca</a:t>
            </a:r>
            <a:r>
              <a:rPr lang="fr-CA" sz="2400" dirty="0" smtClean="0">
                <a:hlinkClick r:id="rId11"/>
              </a:rPr>
              <a:t>/</a:t>
            </a:r>
            <a:r>
              <a:rPr lang="fr-CA" sz="2400" dirty="0" smtClean="0"/>
              <a:t> </a:t>
            </a:r>
            <a:endParaRPr lang="fr-CA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4985" y="1272093"/>
            <a:ext cx="2234151" cy="34214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4512" y="1415075"/>
            <a:ext cx="2505229" cy="310370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99271" y="4754503"/>
            <a:ext cx="438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Des contenus et des outils complémentaires téléchargeables</a:t>
            </a:r>
            <a:endParaRPr lang="fr-CA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141" y="4543583"/>
            <a:ext cx="2093575" cy="17514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433630" y="519821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Des capsules vidéos thématiques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000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" y="4659072"/>
            <a:ext cx="9055017" cy="2198928"/>
          </a:xfrm>
          <a:prstGeom prst="rect">
            <a:avLst/>
          </a:prstGeom>
        </p:spPr>
      </p:pic>
      <p:sp>
        <p:nvSpPr>
          <p:cNvPr id="8" name="Rectangle avec flèche vers le bas 7"/>
          <p:cNvSpPr/>
          <p:nvPr>
            <p:custDataLst>
              <p:tags r:id="rId2"/>
            </p:custDataLst>
          </p:nvPr>
        </p:nvSpPr>
        <p:spPr>
          <a:xfrm>
            <a:off x="6289957" y="2752475"/>
            <a:ext cx="2494104" cy="2049548"/>
          </a:xfrm>
          <a:prstGeom prst="downArrowCallout">
            <a:avLst/>
          </a:prstGeom>
          <a:solidFill>
            <a:srgbClr val="199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prstClr val="white"/>
                </a:solidFill>
              </a:rPr>
              <a:t>CAP dans certaines </a:t>
            </a:r>
            <a:r>
              <a:rPr lang="fr-CA" b="1" dirty="0">
                <a:solidFill>
                  <a:prstClr val="white"/>
                </a:solidFill>
              </a:rPr>
              <a:t>équipes-écoles</a:t>
            </a: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172"/>
          <a:stretch/>
        </p:blipFill>
        <p:spPr>
          <a:xfrm>
            <a:off x="7659105" y="1863137"/>
            <a:ext cx="1304925" cy="1071343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45660" y="1156487"/>
            <a:ext cx="2165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palier 3:</a:t>
            </a:r>
          </a:p>
          <a:p>
            <a:endParaRPr lang="fr-FR" sz="1600" dirty="0">
              <a:solidFill>
                <a:prstClr val="black"/>
              </a:solidFill>
            </a:endParaRPr>
          </a:p>
          <a:p>
            <a:r>
              <a:rPr lang="fr-FR" sz="1600" dirty="0">
                <a:solidFill>
                  <a:prstClr val="black"/>
                </a:solidFill>
              </a:rPr>
              <a:t>Soutenir le </a:t>
            </a:r>
            <a:r>
              <a:rPr lang="fr-FR" sz="1600" b="1" dirty="0">
                <a:solidFill>
                  <a:prstClr val="black"/>
                </a:solidFill>
              </a:rPr>
              <a:t>développement des compétences professionnelles</a:t>
            </a:r>
            <a:r>
              <a:rPr lang="fr-FR" sz="1600" dirty="0">
                <a:solidFill>
                  <a:prstClr val="black"/>
                </a:solidFill>
              </a:rPr>
              <a:t> des </a:t>
            </a:r>
            <a:r>
              <a:rPr lang="fr-FR" sz="1600" b="1" dirty="0">
                <a:solidFill>
                  <a:prstClr val="black"/>
                </a:solidFill>
              </a:rPr>
              <a:t>équipes-écoles </a:t>
            </a:r>
            <a:r>
              <a:rPr lang="fr-FR" sz="1600" dirty="0">
                <a:solidFill>
                  <a:prstClr val="black"/>
                </a:solidFill>
              </a:rPr>
              <a:t>en regard des éléments spécifiques </a:t>
            </a:r>
            <a:r>
              <a:rPr lang="fr-FR" sz="1600" dirty="0" smtClean="0">
                <a:solidFill>
                  <a:prstClr val="black"/>
                </a:solidFill>
              </a:rPr>
              <a:t>de </a:t>
            </a:r>
            <a:r>
              <a:rPr lang="fr-FR" sz="1600" dirty="0">
                <a:solidFill>
                  <a:prstClr val="black"/>
                </a:solidFill>
              </a:rPr>
              <a:t>la </a:t>
            </a:r>
            <a:r>
              <a:rPr lang="fr-FR" sz="1600" b="1" dirty="0">
                <a:solidFill>
                  <a:prstClr val="black"/>
                </a:solidFill>
              </a:rPr>
              <a:t>communauté d’apprentissage professionnelle (CAP) </a:t>
            </a:r>
            <a:endParaRPr lang="fr-FR" sz="1600" b="1" dirty="0" smtClean="0">
              <a:solidFill>
                <a:prstClr val="black"/>
              </a:solidFill>
            </a:endParaRPr>
          </a:p>
          <a:p>
            <a:r>
              <a:rPr lang="fr-FR" sz="1400" dirty="0" smtClean="0">
                <a:solidFill>
                  <a:prstClr val="black"/>
                </a:solidFill>
              </a:rPr>
              <a:t>(</a:t>
            </a:r>
            <a:r>
              <a:rPr lang="fr-FR" sz="1400" dirty="0" err="1">
                <a:solidFill>
                  <a:prstClr val="black"/>
                </a:solidFill>
              </a:rPr>
              <a:t>Eaker</a:t>
            </a:r>
            <a:r>
              <a:rPr lang="fr-FR" sz="1400" dirty="0">
                <a:solidFill>
                  <a:prstClr val="black"/>
                </a:solidFill>
              </a:rPr>
              <a:t> et </a:t>
            </a:r>
            <a:r>
              <a:rPr lang="fr-FR" sz="1400" dirty="0" err="1">
                <a:solidFill>
                  <a:prstClr val="black"/>
                </a:solidFill>
              </a:rPr>
              <a:t>DuFour</a:t>
            </a:r>
            <a:r>
              <a:rPr lang="fr-FR" sz="1400" dirty="0">
                <a:solidFill>
                  <a:prstClr val="black"/>
                </a:solidFill>
              </a:rPr>
              <a:t>, 2004; Leclerc, 2012). </a:t>
            </a:r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45660" y="215717"/>
            <a:ext cx="6621581" cy="994172"/>
          </a:xfrm>
          <a:prstGeom prst="rect">
            <a:avLst/>
          </a:prstGeom>
          <a:solidFill>
            <a:srgbClr val="078CB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/>
            <a:r>
              <a:rPr lang="fr-CA" sz="36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Communauté d’apprentissage professionnelle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04" y="1569720"/>
            <a:ext cx="6210453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Nos références communes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pic>
        <p:nvPicPr>
          <p:cNvPr id="8" name="Picture 2" descr="http://image4.archambault.ca/3/1/7/E/ACH003243659.1354942748.580x58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14" y="1825380"/>
            <a:ext cx="2899992" cy="36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130" y="1825380"/>
            <a:ext cx="2912292" cy="369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5660" y="1347545"/>
            <a:ext cx="2114550" cy="29813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73480" y="3255797"/>
            <a:ext cx="1903010" cy="2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Nos références communes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660" y="1209889"/>
            <a:ext cx="2647950" cy="4019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7768" y="960324"/>
            <a:ext cx="2628900" cy="32861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9524" y="3438574"/>
            <a:ext cx="2233591" cy="33584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9816" y="1259203"/>
            <a:ext cx="3746182" cy="48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Nos références communes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5660" y="1544919"/>
            <a:ext cx="2628921" cy="43525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20774" y="1544918"/>
            <a:ext cx="2904586" cy="43525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71553" y="1544918"/>
            <a:ext cx="2901679" cy="43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Pour plus </a:t>
            </a:r>
            <a:r>
              <a:rPr lang="fr-CA" sz="30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d’information…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45660" y="12098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pPr marL="0" indent="0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pPr marL="0" indent="0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pPr marL="0" indent="0">
              <a:buNone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10"/>
            </a:endParaRPr>
          </a:p>
          <a:p>
            <a:pPr marL="0" indent="0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CA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CA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7815" y="3976612"/>
            <a:ext cx="2937545" cy="19925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960" y="1375055"/>
            <a:ext cx="2657475" cy="22383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1709" y="1438682"/>
            <a:ext cx="2451064" cy="206472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38637" y="5891350"/>
            <a:ext cx="406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hlinkClick r:id="rId14"/>
              </a:rPr>
              <a:t>http://projetcar.ctreq.qc.ca/colloque-car/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2965" y="3534675"/>
            <a:ext cx="375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http://projetcar.ctreq.qc.ca/a-propos/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6680" y="3548288"/>
            <a:ext cx="379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hlinkClick r:id="rId15"/>
              </a:rPr>
              <a:t>http://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15"/>
              </a:rPr>
              <a:t>projetcar.ctreq.qc.ca/culture-ecole</a:t>
            </a:r>
            <a:r>
              <a:rPr lang="fr-CA" sz="1400" dirty="0" smtClean="0">
                <a:hlinkClick r:id="rId15"/>
              </a:rPr>
              <a:t>/</a:t>
            </a:r>
            <a:endParaRPr lang="fr-CA" sz="1400" dirty="0" smtClean="0"/>
          </a:p>
        </p:txBody>
      </p:sp>
    </p:spTree>
    <p:extLst>
      <p:ext uri="{BB962C8B-B14F-4D97-AF65-F5344CB8AC3E}">
        <p14:creationId xmlns:p14="http://schemas.microsoft.com/office/powerpoint/2010/main" val="38517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Présentation du projet CAR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45660" y="1590519"/>
            <a:ext cx="8348706" cy="452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partenaires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 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14" y="3027578"/>
            <a:ext cx="3773422" cy="16508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851863"/>
            <a:ext cx="3990830" cy="17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</a:t>
            </a:r>
            <a:endParaRPr lang="fr-CA" sz="3000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45660" y="1590519"/>
            <a:ext cx="8348706" cy="452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 plan d’action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du leadership pédagogique </a:t>
            </a: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mise en place </a:t>
            </a: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d’approches collaboratives favorisant le renforcement des apprentissages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la réussite et de la diplomation </a:t>
            </a:r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élèves.</a:t>
            </a: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27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69099" y="4616733"/>
            <a:ext cx="2241267" cy="22412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</a:t>
            </a:r>
            <a:endParaRPr lang="fr-CA" sz="3000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245660" y="1590519"/>
            <a:ext cx="8348706" cy="452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 plan d’action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Appui au renforcement du leadership des directions générales et des directions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d’établissement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commissions scolaires du Québec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Appui à la mise en place et au renforcement de cultures collaboratives dans les commissions scolaires partenaires et dans des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équipes-écoles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45660" y="1590519"/>
            <a:ext cx="8348706" cy="452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fondements du plan d’action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Une participation volontaire qui </a:t>
            </a:r>
            <a:r>
              <a:rPr lang="fr-CA" dirty="0" smtClean="0"/>
              <a:t>s’appuie </a:t>
            </a:r>
            <a:r>
              <a:rPr lang="fr-CA" dirty="0"/>
              <a:t>sur l’engagement à moyen terme des directions générales, des directions </a:t>
            </a:r>
            <a:r>
              <a:rPr lang="fr-CA" dirty="0" smtClean="0"/>
              <a:t>d’établissement, des enseignants, des professionnels, etc.</a:t>
            </a:r>
            <a:endParaRPr lang="fr-CA" dirty="0"/>
          </a:p>
          <a:p>
            <a:r>
              <a:rPr lang="fr-CA" dirty="0"/>
              <a:t>Un plan </a:t>
            </a:r>
            <a:r>
              <a:rPr lang="fr-CA" dirty="0" smtClean="0"/>
              <a:t>d’action </a:t>
            </a:r>
            <a:r>
              <a:rPr lang="fr-CA" dirty="0"/>
              <a:t>qui se déploie jusqu’au 30 juin 2022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466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6800" y="2623717"/>
            <a:ext cx="2828046" cy="41732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</a:t>
            </a:r>
            <a:endParaRPr lang="fr-CA" sz="3000" dirty="0">
              <a:ln w="0"/>
              <a:solidFill>
                <a:prstClr val="white">
                  <a:lumMod val="9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/>
          </a:p>
          <a:p>
            <a:r>
              <a:rPr lang="fr-CA" sz="1350" dirty="0"/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245660" y="1590519"/>
            <a:ext cx="8348706" cy="452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visées </a:t>
            </a: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du plan 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d’action </a:t>
            </a:r>
            <a:endParaRPr lang="fr-CA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CA" dirty="0"/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Pratiques collaboratives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Pratiques réflexives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Approche par réseau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Monitorage de la réussite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Utilisation de pratiques efficaces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914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>
              <a:solidFill>
                <a:prstClr val="black"/>
              </a:solidFill>
            </a:endParaRPr>
          </a:p>
          <a:p>
            <a:r>
              <a:rPr lang="fr-CA" sz="1350" dirty="0">
                <a:solidFill>
                  <a:prstClr val="black"/>
                </a:solidFill>
              </a:rPr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45660" y="1680290"/>
            <a:ext cx="8348706" cy="45249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C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Notre 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conseiller : Michael </a:t>
            </a:r>
            <a:r>
              <a:rPr lang="fr-CA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Fullan</a:t>
            </a:r>
            <a:endParaRPr lang="fr-CA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Doyen </a:t>
            </a:r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émérite de OISE </a:t>
            </a: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CA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</a:t>
            </a:r>
            <a:r>
              <a:rPr lang="fr-CA" sz="2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for </a:t>
            </a:r>
            <a:r>
              <a:rPr lang="fr-CA" sz="2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r>
              <a:rPr lang="fr-CA" sz="2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fr-CA" sz="2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b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 </a:t>
            </a:r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études </a:t>
            </a:r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pédagogiques de l’Ontario)</a:t>
            </a:r>
          </a:p>
          <a:p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Auteur prolifique sur le leadership et les </a:t>
            </a: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changements </a:t>
            </a:r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systèmes en éducation</a:t>
            </a:r>
          </a:p>
          <a:p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 auprès de ministères de l’éducation </a:t>
            </a: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plusieurs états et de conseils scolaires</a:t>
            </a:r>
          </a:p>
          <a:p>
            <a:r>
              <a:rPr lang="fr-C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Conseiller de la Fondation Lucie et André Chagnon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94044" y="1905774"/>
            <a:ext cx="1994941" cy="2649691"/>
          </a:xfrm>
          <a:prstGeom prst="rect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5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>
              <a:solidFill>
                <a:prstClr val="black"/>
              </a:solidFill>
            </a:endParaRPr>
          </a:p>
          <a:p>
            <a:r>
              <a:rPr lang="fr-CA" sz="1350" dirty="0">
                <a:solidFill>
                  <a:prstClr val="black"/>
                </a:solidFill>
              </a:rPr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45659" y="1287831"/>
            <a:ext cx="8598089" cy="490562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Les convictions </a:t>
            </a:r>
            <a:r>
              <a:rPr lang="fr-CA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partagées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Tous </a:t>
            </a:r>
            <a:r>
              <a:rPr lang="fr-CA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élèves peuvent apprendre et réussir</a:t>
            </a:r>
          </a:p>
          <a:p>
            <a:pPr>
              <a:lnSpc>
                <a:spcPct val="110000"/>
              </a:lnSpc>
            </a:pPr>
            <a:r>
              <a:rPr lang="fr-CA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développement de l’expertise des directions et des enseignants en lien avec le renforcement des apprentissages des élèves constitue le meilleur investissement dans un système scolaire</a:t>
            </a:r>
          </a:p>
          <a:p>
            <a:pPr>
              <a:lnSpc>
                <a:spcPct val="110000"/>
              </a:lnSpc>
            </a:pPr>
            <a:r>
              <a:rPr lang="fr-CA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Tous les employés d’une école sont responsables collectivement de la réussite de tous les élèves de leur école</a:t>
            </a:r>
          </a:p>
          <a:p>
            <a:pPr>
              <a:lnSpc>
                <a:spcPct val="110000"/>
              </a:lnSpc>
            </a:pPr>
            <a:r>
              <a:rPr lang="fr-CA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Chaque employé doit viser à diminuer les écarts d’apprentissage et de réussite entre les </a:t>
            </a:r>
            <a:r>
              <a:rPr lang="fr-CA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élèves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4949145"/>
            <a:ext cx="20478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3479" r="23941"/>
          <a:stretch/>
        </p:blipFill>
        <p:spPr>
          <a:xfrm>
            <a:off x="6456480" y="1229286"/>
            <a:ext cx="2108200" cy="18819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5660" y="215717"/>
            <a:ext cx="6621581" cy="994172"/>
          </a:xfrm>
          <a:solidFill>
            <a:srgbClr val="078CB4"/>
          </a:solidFill>
        </p:spPr>
        <p:txBody>
          <a:bodyPr>
            <a:normAutofit/>
          </a:bodyPr>
          <a:lstStyle/>
          <a:p>
            <a:pPr marL="133350"/>
            <a:r>
              <a:rPr lang="fr-CA" sz="300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Présentation du projet </a:t>
            </a:r>
            <a:r>
              <a:rPr lang="fr-CA" sz="3000" dirty="0" smtClean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CAR</a:t>
            </a:r>
            <a:endParaRPr lang="fr-CA" sz="30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5717"/>
            <a:ext cx="1344609" cy="994172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92965" y="6115511"/>
            <a:ext cx="7117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50" dirty="0">
              <a:solidFill>
                <a:prstClr val="black"/>
              </a:solidFill>
            </a:endParaRPr>
          </a:p>
          <a:p>
            <a:r>
              <a:rPr lang="fr-CA" sz="1350" dirty="0">
                <a:solidFill>
                  <a:prstClr val="black"/>
                </a:solidFill>
              </a:rPr>
              <a:t>Le volet accompagnement du projet C.A.R. est assuré par le : 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83479" y="6295052"/>
            <a:ext cx="1883762" cy="50194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245659" y="1482437"/>
            <a:ext cx="8598089" cy="48126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3600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L’importance du leadership </a:t>
            </a:r>
            <a:endParaRPr lang="fr-CA" sz="3600" kern="1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3600" kern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et </a:t>
            </a:r>
            <a:r>
              <a:rPr lang="fr-CA" sz="3600" kern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 cultures de collaboration</a:t>
            </a:r>
          </a:p>
          <a:p>
            <a:pPr marL="0" indent="0">
              <a:buNone/>
            </a:pPr>
            <a:endParaRPr lang="fr-CA" sz="2000" dirty="0" smtClean="0"/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directions générales des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scolaires sont les premiers acteurs des changements organisationnels en lien avec la réussite scolaire des élèves (Leadership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middle)</a:t>
            </a:r>
          </a:p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directions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d’établissement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sont des acteurs du système, des agents de changement et les leaders de l’apprentissage dans leurs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établissements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6656</TotalTime>
  <Words>1010</Words>
  <Application>Microsoft Office PowerPoint</Application>
  <PresentationFormat>Affichage à l'écran (4:3)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1_Thème Office</vt:lpstr>
      <vt:lpstr>Présentation du projet Collaborer, apprendre, réussir  </vt:lpstr>
      <vt:lpstr>Présentation du projet CAR</vt:lpstr>
      <vt:lpstr>Présentation du projet CAR</vt:lpstr>
      <vt:lpstr>Présentation du projet CAR</vt:lpstr>
      <vt:lpstr>Présentation du projet </vt:lpstr>
      <vt:lpstr>Présentation du projet CAR</vt:lpstr>
      <vt:lpstr>Présentation du projet CAR</vt:lpstr>
      <vt:lpstr>Présentation du projet CAR</vt:lpstr>
      <vt:lpstr>Présentation du projet CAR</vt:lpstr>
      <vt:lpstr>Présentation PowerPoint</vt:lpstr>
      <vt:lpstr>Présentation PowerPoint</vt:lpstr>
      <vt:lpstr>Présentation PowerPoint</vt:lpstr>
      <vt:lpstr>Les ressources développées</vt:lpstr>
      <vt:lpstr>Présentation PowerPoint</vt:lpstr>
      <vt:lpstr>Nos références communes</vt:lpstr>
      <vt:lpstr>Nos références communes</vt:lpstr>
      <vt:lpstr>Nos références communes</vt:lpstr>
      <vt:lpstr>Pour plus d’information…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Pontbriand</dc:creator>
  <cp:lastModifiedBy>Isabelle Pontbriand</cp:lastModifiedBy>
  <cp:revision>299</cp:revision>
  <cp:lastPrinted>2019-02-20T17:05:02Z</cp:lastPrinted>
  <dcterms:created xsi:type="dcterms:W3CDTF">2015-06-29T13:34:36Z</dcterms:created>
  <dcterms:modified xsi:type="dcterms:W3CDTF">2019-05-08T12:47:06Z</dcterms:modified>
</cp:coreProperties>
</file>