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13.wmf" ContentType="image/x-wmf"/>
  <Override PartName="/ppt/media/image12.wmf" ContentType="image/x-wmf"/>
  <Override PartName="/ppt/media/image10.wmf" ContentType="image/x-wmf"/>
  <Override PartName="/ppt/media/image9.wmf" ContentType="image/x-wmf"/>
  <Override PartName="/ppt/media/image8.png" ContentType="image/png"/>
  <Override PartName="/ppt/media/image7.png" ContentType="image/png"/>
  <Override PartName="/ppt/media/image6.png" ContentType="image/png"/>
  <Override PartName="/ppt/media/image11.wmf" ContentType="image/x-wmf"/>
  <Override PartName="/ppt/media/image5.png" ContentType="image/png"/>
  <Override PartName="/ppt/media/image4.png" ContentType="image/png"/>
  <Override PartName="/ppt/media/image3.png" ContentType="image/png"/>
  <Override PartName="/ppt/media/image2.png" ContentType="image/png"/>
  <Override PartName="/ppt/media/image1.png" ContentType="image/png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13004800" cy="97536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73200" y="43286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64704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7320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1484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55684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855684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61484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7320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73200" y="584280"/>
            <a:ext cx="11658240" cy="3472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7320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64704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73200" y="43286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73200" y="43286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64704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7320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1484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55684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855684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461484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67320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673200" y="584280"/>
            <a:ext cx="11658240" cy="3472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7320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64704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73200" y="43286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73200" y="43286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64704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7320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1484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855684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855684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 type="body"/>
          </p:nvPr>
        </p:nvSpPr>
        <p:spPr>
          <a:xfrm>
            <a:off x="461484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 type="body"/>
          </p:nvPr>
        </p:nvSpPr>
        <p:spPr>
          <a:xfrm>
            <a:off x="67320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673200" y="584280"/>
            <a:ext cx="11658240" cy="3472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7320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64704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73200" y="43286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73200" y="43286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64704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7320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1484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855684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855684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461484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67320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673200" y="584280"/>
            <a:ext cx="11658240" cy="3472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67320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64704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673200" y="43286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73200" y="43286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64704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67320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73200" y="584280"/>
            <a:ext cx="11658240" cy="3472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61484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8556840" y="13208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855684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body"/>
          </p:nvPr>
        </p:nvSpPr>
        <p:spPr>
          <a:xfrm>
            <a:off x="461484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 type="body"/>
          </p:nvPr>
        </p:nvSpPr>
        <p:spPr>
          <a:xfrm>
            <a:off x="673200" y="4328640"/>
            <a:ext cx="375372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7320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575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647040" y="43286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7320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647040" y="1320840"/>
            <a:ext cx="568908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73200" y="4328640"/>
            <a:ext cx="11658240" cy="2746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d34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Texte du titre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Arial Rounded MT Bold"/>
                <a:ea typeface="Arial Rounded MT Bold"/>
              </a:rPr>
              <a:t>Texte niveau 1</a:t>
            </a:r>
            <a:endParaRPr b="0" lang="en-US" sz="4400" spc="-1" strike="noStrike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 Rounded MT Bold"/>
                <a:ea typeface="Arial Rounded MT Bold"/>
              </a:rPr>
              <a:t>Texte niveau 2</a:t>
            </a:r>
            <a:endParaRPr b="0" lang="en-US" sz="4400" spc="-1" strike="noStrike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 Rounded MT Bold"/>
                <a:ea typeface="Arial Rounded MT Bold"/>
              </a:rPr>
              <a:t>Texte niveau 3</a:t>
            </a:r>
            <a:endParaRPr b="0" lang="en-US" sz="4400" spc="-1" strike="noStrike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 Rounded MT Bold"/>
                <a:ea typeface="Arial Rounded MT Bold"/>
              </a:rPr>
              <a:t>Texte niveau 4</a:t>
            </a:r>
            <a:endParaRPr b="0" lang="en-US" sz="4400" spc="-1" strike="noStrike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 Rounded MT Bold"/>
                <a:ea typeface="Arial Rounded MT Bold"/>
              </a:rPr>
              <a:t>Texte niveau 5</a:t>
            </a:r>
            <a:endParaRPr b="0" lang="en-US" sz="44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311880" y="9258480"/>
            <a:ext cx="368280" cy="380520"/>
          </a:xfrm>
          <a:prstGeom prst="rect">
            <a:avLst/>
          </a:prstGeom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fld id="{DE274C9D-3C66-4D2B-9E73-80742CBD8EA5}" type="slidenum">
              <a:rPr b="0" lang="en-US" sz="18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d34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673200" y="1320840"/>
            <a:ext cx="11658240" cy="5758200"/>
          </a:xfrm>
          <a:prstGeom prst="rect">
            <a:avLst/>
          </a:prstGeom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r>
              <a:rPr b="0" lang="en-US" sz="2600" spc="233" strike="noStrike" cap="all">
                <a:solidFill>
                  <a:srgbClr val="5b5854"/>
                </a:solidFill>
                <a:latin typeface="Futura"/>
                <a:ea typeface="Futura"/>
              </a:rPr>
              <a:t>donec quis nunc</a:t>
            </a:r>
            <a:endParaRPr b="0" lang="en-US" sz="2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673200" y="584280"/>
            <a:ext cx="11658240" cy="748800"/>
          </a:xfrm>
          <a:prstGeom prst="rect">
            <a:avLst/>
          </a:prstGeom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r>
              <a:rPr b="0" lang="en-US" sz="4000" spc="77" strike="noStrike" cap="all">
                <a:solidFill>
                  <a:srgbClr val="5b5854"/>
                </a:solidFill>
                <a:latin typeface="Futura"/>
                <a:ea typeface="Futura"/>
              </a:rPr>
              <a:t>Texte du titre</a:t>
            </a:r>
            <a:endParaRPr b="0" lang="en-US" sz="4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73200" y="2387520"/>
            <a:ext cx="11658240" cy="6451200"/>
          </a:xfrm>
          <a:prstGeom prst="rect">
            <a:avLst/>
          </a:prstGeom>
        </p:spPr>
        <p:txBody>
          <a:bodyPr lIns="50760" rIns="50760" tIns="50760" bIns="50760"/>
          <a:p>
            <a:pPr marL="380880" indent="-380520">
              <a:lnSpc>
                <a:spcPct val="100000"/>
              </a:lnSpc>
              <a:spcBef>
                <a:spcPts val="3399"/>
              </a:spcBef>
              <a:buClr>
                <a:srgbClr val="5b5854"/>
              </a:buClr>
              <a:buSzPct val="75000"/>
              <a:buFont typeface="Symbol" charset="2"/>
              <a:buChar char=""/>
            </a:pPr>
            <a:r>
              <a:rPr b="0" lang="en-US" sz="2800" spc="55" strike="noStrike">
                <a:solidFill>
                  <a:srgbClr val="5b5854"/>
                </a:solidFill>
                <a:latin typeface="Avenir Medium"/>
                <a:ea typeface="Avenir Medium"/>
              </a:rPr>
              <a:t>Texte niveau 1</a:t>
            </a:r>
            <a:endParaRPr b="0" lang="en-US" sz="2800" spc="-1" strike="noStrike">
              <a:solidFill>
                <a:srgbClr val="ffffff"/>
              </a:solidFill>
              <a:latin typeface="Helvetica Light"/>
            </a:endParaRPr>
          </a:p>
          <a:p>
            <a:pPr lvl="1" marL="762120" indent="-380520">
              <a:lnSpc>
                <a:spcPct val="100000"/>
              </a:lnSpc>
              <a:spcBef>
                <a:spcPts val="3399"/>
              </a:spcBef>
              <a:buClr>
                <a:srgbClr val="5b5854"/>
              </a:buClr>
              <a:buSzPct val="75000"/>
              <a:buFont typeface="Symbol" charset="2"/>
              <a:buChar char=""/>
            </a:pPr>
            <a:r>
              <a:rPr b="0" lang="en-US" sz="2800" spc="55" strike="noStrike">
                <a:solidFill>
                  <a:srgbClr val="5b5854"/>
                </a:solidFill>
                <a:latin typeface="Avenir Medium"/>
                <a:ea typeface="Avenir Medium"/>
              </a:rPr>
              <a:t>Texte niveau 2</a:t>
            </a:r>
            <a:endParaRPr b="0" lang="en-US" sz="2800" spc="-1" strike="noStrike">
              <a:solidFill>
                <a:srgbClr val="ffffff"/>
              </a:solidFill>
              <a:latin typeface="Helvetica Light"/>
            </a:endParaRPr>
          </a:p>
          <a:p>
            <a:pPr lvl="2" marL="1143000" indent="-380520">
              <a:lnSpc>
                <a:spcPct val="100000"/>
              </a:lnSpc>
              <a:spcBef>
                <a:spcPts val="3399"/>
              </a:spcBef>
              <a:buClr>
                <a:srgbClr val="5b5854"/>
              </a:buClr>
              <a:buSzPct val="75000"/>
              <a:buFont typeface="Symbol" charset="2"/>
              <a:buChar char=""/>
            </a:pPr>
            <a:r>
              <a:rPr b="0" lang="en-US" sz="2800" spc="55" strike="noStrike">
                <a:solidFill>
                  <a:srgbClr val="5b5854"/>
                </a:solidFill>
                <a:latin typeface="Avenir Medium"/>
                <a:ea typeface="Avenir Medium"/>
              </a:rPr>
              <a:t>Texte niveau 3</a:t>
            </a:r>
            <a:endParaRPr b="0" lang="en-US" sz="2800" spc="-1" strike="noStrike">
              <a:solidFill>
                <a:srgbClr val="ffffff"/>
              </a:solidFill>
              <a:latin typeface="Helvetica Light"/>
            </a:endParaRPr>
          </a:p>
          <a:p>
            <a:pPr lvl="3" marL="1523880" indent="-380520">
              <a:lnSpc>
                <a:spcPct val="100000"/>
              </a:lnSpc>
              <a:spcBef>
                <a:spcPts val="3399"/>
              </a:spcBef>
              <a:buClr>
                <a:srgbClr val="5b5854"/>
              </a:buClr>
              <a:buSzPct val="75000"/>
              <a:buFont typeface="Symbol" charset="2"/>
              <a:buChar char=""/>
            </a:pPr>
            <a:r>
              <a:rPr b="0" lang="en-US" sz="2800" spc="55" strike="noStrike">
                <a:solidFill>
                  <a:srgbClr val="5b5854"/>
                </a:solidFill>
                <a:latin typeface="Avenir Medium"/>
                <a:ea typeface="Avenir Medium"/>
              </a:rPr>
              <a:t>Texte niveau 4</a:t>
            </a:r>
            <a:endParaRPr b="0" lang="en-US" sz="2800" spc="-1" strike="noStrike">
              <a:solidFill>
                <a:srgbClr val="ffffff"/>
              </a:solidFill>
              <a:latin typeface="Helvetica Light"/>
            </a:endParaRPr>
          </a:p>
          <a:p>
            <a:pPr lvl="4" marL="1905120" indent="-380520">
              <a:lnSpc>
                <a:spcPct val="100000"/>
              </a:lnSpc>
              <a:spcBef>
                <a:spcPts val="3399"/>
              </a:spcBef>
              <a:buClr>
                <a:srgbClr val="5b5854"/>
              </a:buClr>
              <a:buSzPct val="75000"/>
              <a:buFont typeface="Symbol" charset="2"/>
              <a:buChar char=""/>
            </a:pPr>
            <a:r>
              <a:rPr b="0" lang="en-US" sz="2800" spc="55" strike="noStrike">
                <a:solidFill>
                  <a:srgbClr val="5b5854"/>
                </a:solidFill>
                <a:latin typeface="Avenir Medium"/>
                <a:ea typeface="Avenir Medium"/>
              </a:rPr>
              <a:t>Texte niveau 5</a:t>
            </a:r>
            <a:endParaRPr b="0" lang="en-US" sz="2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sldNum"/>
          </p:nvPr>
        </p:nvSpPr>
        <p:spPr>
          <a:xfrm>
            <a:off x="6338880" y="9232920"/>
            <a:ext cx="326880" cy="337320"/>
          </a:xfrm>
          <a:prstGeom prst="rect">
            <a:avLst/>
          </a:prstGeom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fld id="{9E2CDB26-DE0C-4A9F-85C9-0C3FCF06BA1D}" type="slidenum">
              <a:rPr b="0" lang="en-US" sz="1400" spc="26" strike="noStrike" cap="all">
                <a:solidFill>
                  <a:srgbClr val="9a958e"/>
                </a:solidFill>
                <a:latin typeface="Futura"/>
                <a:ea typeface="Futura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d34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952560" y="254160"/>
            <a:ext cx="11099520" cy="2158560"/>
          </a:xfrm>
          <a:prstGeom prst="rect">
            <a:avLst/>
          </a:prstGeom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Texte du titre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ldNum"/>
          </p:nvPr>
        </p:nvSpPr>
        <p:spPr>
          <a:xfrm>
            <a:off x="6311880" y="9258480"/>
            <a:ext cx="368280" cy="380520"/>
          </a:xfrm>
          <a:prstGeom prst="rect">
            <a:avLst/>
          </a:prstGeom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fld id="{D93B646D-2635-449D-9725-456CF51BA90C}" type="slidenum">
              <a:rPr b="0" lang="en-US" sz="18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</a:rPr>
              <a:t>Click to edit the outline text format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</a:rPr>
              <a:t>Second Outline Level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</a:rPr>
              <a:t>Third Outline Level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</a:rPr>
              <a:t>Fourth Outline Level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Helvetica Light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Helvetica Light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Helvetica Light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d34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952560" y="254160"/>
            <a:ext cx="11099520" cy="2158560"/>
          </a:xfrm>
          <a:prstGeom prst="rect">
            <a:avLst/>
          </a:prstGeom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Texte du titre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952560" y="2590920"/>
            <a:ext cx="11099520" cy="6286320"/>
          </a:xfrm>
          <a:prstGeom prst="rect">
            <a:avLst/>
          </a:prstGeom>
        </p:spPr>
        <p:txBody>
          <a:bodyPr lIns="50760" rIns="50760" tIns="50760" bIns="50760" anchor="ctr"/>
          <a:p>
            <a:pPr marL="444600" indent="-44424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Texte niveau 1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1" marL="888840" indent="-44424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Texte niveau 2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2" marL="1333440" indent="-44424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Texte niveau 3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3" marL="1778040" indent="-44424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Texte niveau 4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4" marL="2222640" indent="-44424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Texte niveau 5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sldNum"/>
          </p:nvPr>
        </p:nvSpPr>
        <p:spPr>
          <a:xfrm>
            <a:off x="6311880" y="9258480"/>
            <a:ext cx="368280" cy="380520"/>
          </a:xfrm>
          <a:prstGeom prst="rect">
            <a:avLst/>
          </a:prstGeom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fld id="{65778567-BB04-48E7-84D4-1F27AE55A1D2}" type="slidenum">
              <a:rPr b="0" lang="en-US" sz="18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d34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ldNum"/>
          </p:nvPr>
        </p:nvSpPr>
        <p:spPr>
          <a:xfrm>
            <a:off x="6311880" y="9258480"/>
            <a:ext cx="368280" cy="380520"/>
          </a:xfrm>
          <a:prstGeom prst="rect">
            <a:avLst/>
          </a:prstGeom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fld id="{33FEBB80-D821-4216-A28A-AEBE27DDC50B}" type="slidenum">
              <a:rPr b="0" lang="en-US" sz="18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3600" spc="-1" strike="noStrike">
                <a:solidFill>
                  <a:srgbClr val="ffffff"/>
                </a:solidFill>
                <a:latin typeface="Helvetica Light"/>
              </a:rPr>
              <a:t>Click to edit the title text format</a:t>
            </a:r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</a:rPr>
              <a:t>Click to edit the outline text format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</a:rPr>
              <a:t>Second Outline Level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</a:rPr>
              <a:t>Third Outline Level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800" spc="-1" strike="noStrike">
                <a:solidFill>
                  <a:srgbClr val="ffffff"/>
                </a:solidFill>
                <a:latin typeface="Helvetica Light"/>
              </a:rPr>
              <a:t>Fourth Outline Level</a:t>
            </a: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Helvetica Light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Helvetica Light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Helvetica Light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hyperlink" Target="https://videopress.com/v/JdVvWdCW" TargetMode="External"/><Relationship Id="rId3" Type="http://schemas.openxmlformats.org/officeDocument/2006/relationships/slideLayout" Target="../slideLayouts/slideLayout5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385560" y="1144800"/>
            <a:ext cx="12373560" cy="3830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7200" spc="-1" strike="noStrike">
                <a:solidFill>
                  <a:srgbClr val="ffffff"/>
                </a:solidFill>
                <a:latin typeface="Futura"/>
                <a:ea typeface="Kiddo-soup-bold"/>
              </a:rPr>
              <a:t>L’atelier d’écriture en classe: une démarche authentique de l’auteur</a:t>
            </a:r>
            <a:endParaRPr b="0" lang="en-US" sz="72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1270080" y="6112080"/>
            <a:ext cx="10464480" cy="30952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>
              <a:lnSpc>
                <a:spcPct val="100000"/>
              </a:lnSpc>
              <a:spcBef>
                <a:spcPts val="4201"/>
              </a:spcBef>
            </a:pPr>
            <a:endParaRPr b="0" lang="en-US" sz="3200" spc="-1" strike="noStrike">
              <a:latin typeface="Arial"/>
            </a:endParaRPr>
          </a:p>
          <a:p>
            <a:pPr marL="444600" indent="-44424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40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Par Martine Arpin et Isabelle Robert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201"/>
              </a:spcBef>
            </a:pPr>
            <a:endParaRPr b="0" lang="en-US" sz="4000" spc="-1" strike="noStrike">
              <a:latin typeface="Arial"/>
            </a:endParaRPr>
          </a:p>
          <a:p>
            <a:pPr marL="444600" indent="-44424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75000"/>
              <a:buFont typeface="Symbol" charset="2"/>
              <a:buChar char=""/>
            </a:pPr>
            <a:r>
              <a:rPr b="0" lang="en-US" sz="40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atelierecritureprimaire.com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201"/>
              </a:spcBef>
            </a:pPr>
            <a:endParaRPr b="0" lang="en-US" sz="40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95256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piliers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36252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3"/>
          <p:cNvSpPr/>
          <p:nvPr/>
        </p:nvSpPr>
        <p:spPr>
          <a:xfrm>
            <a:off x="475488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4"/>
          <p:cNvSpPr/>
          <p:nvPr/>
        </p:nvSpPr>
        <p:spPr>
          <a:xfrm>
            <a:off x="9147240" y="203076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5"/>
          <p:cNvSpPr/>
          <p:nvPr/>
        </p:nvSpPr>
        <p:spPr>
          <a:xfrm>
            <a:off x="911160" y="3046320"/>
            <a:ext cx="219204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Habitude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73" name="CustomShape 6"/>
          <p:cNvSpPr/>
          <p:nvPr/>
        </p:nvSpPr>
        <p:spPr>
          <a:xfrm>
            <a:off x="4785840" y="2775600"/>
            <a:ext cx="3432600" cy="141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Enseignement </a:t>
            </a:r>
            <a:endParaRPr b="0" lang="en-US" sz="4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explicite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74" name="CustomShape 7"/>
          <p:cNvSpPr/>
          <p:nvPr/>
        </p:nvSpPr>
        <p:spPr>
          <a:xfrm>
            <a:off x="9641520" y="2569320"/>
            <a:ext cx="246492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Répétition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75" name="CustomShape 8"/>
          <p:cNvSpPr/>
          <p:nvPr/>
        </p:nvSpPr>
        <p:spPr>
          <a:xfrm>
            <a:off x="9791280" y="3231000"/>
            <a:ext cx="2052000" cy="955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Kiddo-soup-bold"/>
              </a:rPr>
              <a:t>d’un module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Kiddo-soup-bold"/>
              </a:rPr>
              <a:t>à l’autre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95256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piliers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36252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3"/>
          <p:cNvSpPr/>
          <p:nvPr/>
        </p:nvSpPr>
        <p:spPr>
          <a:xfrm>
            <a:off x="475488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4"/>
          <p:cNvSpPr/>
          <p:nvPr/>
        </p:nvSpPr>
        <p:spPr>
          <a:xfrm>
            <a:off x="9147240" y="203076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5"/>
          <p:cNvSpPr/>
          <p:nvPr/>
        </p:nvSpPr>
        <p:spPr>
          <a:xfrm>
            <a:off x="271080" y="5265720"/>
            <a:ext cx="3039480" cy="249084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6"/>
          <p:cNvSpPr/>
          <p:nvPr/>
        </p:nvSpPr>
        <p:spPr>
          <a:xfrm>
            <a:off x="911160" y="3046320"/>
            <a:ext cx="219204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Habitude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82" name="CustomShape 7"/>
          <p:cNvSpPr/>
          <p:nvPr/>
        </p:nvSpPr>
        <p:spPr>
          <a:xfrm>
            <a:off x="4785840" y="2775600"/>
            <a:ext cx="3432600" cy="141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Enseignement </a:t>
            </a:r>
            <a:endParaRPr b="0" lang="en-US" sz="4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explicite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83" name="CustomShape 8"/>
          <p:cNvSpPr/>
          <p:nvPr/>
        </p:nvSpPr>
        <p:spPr>
          <a:xfrm>
            <a:off x="9641520" y="2569320"/>
            <a:ext cx="246492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Répétition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84" name="CustomShape 9"/>
          <p:cNvSpPr/>
          <p:nvPr/>
        </p:nvSpPr>
        <p:spPr>
          <a:xfrm>
            <a:off x="213840" y="6132600"/>
            <a:ext cx="311868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Engagement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85" name="CustomShape 10"/>
          <p:cNvSpPr/>
          <p:nvPr/>
        </p:nvSpPr>
        <p:spPr>
          <a:xfrm>
            <a:off x="9791280" y="3231000"/>
            <a:ext cx="2052000" cy="955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Kiddo-soup-bold"/>
              </a:rPr>
              <a:t>d’un module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Kiddo-soup-bold"/>
              </a:rPr>
              <a:t>à l’autre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95256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piliers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36252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3"/>
          <p:cNvSpPr/>
          <p:nvPr/>
        </p:nvSpPr>
        <p:spPr>
          <a:xfrm>
            <a:off x="475488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4"/>
          <p:cNvSpPr/>
          <p:nvPr/>
        </p:nvSpPr>
        <p:spPr>
          <a:xfrm>
            <a:off x="9147240" y="203076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5"/>
          <p:cNvSpPr/>
          <p:nvPr/>
        </p:nvSpPr>
        <p:spPr>
          <a:xfrm>
            <a:off x="271080" y="5265720"/>
            <a:ext cx="3039480" cy="249084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6"/>
          <p:cNvSpPr/>
          <p:nvPr/>
        </p:nvSpPr>
        <p:spPr>
          <a:xfrm>
            <a:off x="911160" y="3046320"/>
            <a:ext cx="219204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Habitude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92" name="CustomShape 7"/>
          <p:cNvSpPr/>
          <p:nvPr/>
        </p:nvSpPr>
        <p:spPr>
          <a:xfrm>
            <a:off x="4785840" y="2775600"/>
            <a:ext cx="3432600" cy="141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Enseignement </a:t>
            </a:r>
            <a:endParaRPr b="0" lang="en-US" sz="4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explicite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93" name="CustomShape 8"/>
          <p:cNvSpPr/>
          <p:nvPr/>
        </p:nvSpPr>
        <p:spPr>
          <a:xfrm>
            <a:off x="9641520" y="2569320"/>
            <a:ext cx="246492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Répétition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94" name="CustomShape 9"/>
          <p:cNvSpPr/>
          <p:nvPr/>
        </p:nvSpPr>
        <p:spPr>
          <a:xfrm>
            <a:off x="213840" y="6132600"/>
            <a:ext cx="311868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Engagement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95" name="CustomShape 10"/>
          <p:cNvSpPr/>
          <p:nvPr/>
        </p:nvSpPr>
        <p:spPr>
          <a:xfrm>
            <a:off x="3466440" y="6355800"/>
            <a:ext cx="2944440" cy="249084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11"/>
          <p:cNvSpPr/>
          <p:nvPr/>
        </p:nvSpPr>
        <p:spPr>
          <a:xfrm>
            <a:off x="3562920" y="7222320"/>
            <a:ext cx="274536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Rétroaction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97" name="CustomShape 12"/>
          <p:cNvSpPr/>
          <p:nvPr/>
        </p:nvSpPr>
        <p:spPr>
          <a:xfrm>
            <a:off x="9791280" y="3231000"/>
            <a:ext cx="2052000" cy="955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Kiddo-soup-bold"/>
              </a:rPr>
              <a:t>d’un module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Kiddo-soup-bold"/>
              </a:rPr>
              <a:t>à l’autre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95256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piliers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36252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3"/>
          <p:cNvSpPr/>
          <p:nvPr/>
        </p:nvSpPr>
        <p:spPr>
          <a:xfrm>
            <a:off x="475488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4"/>
          <p:cNvSpPr/>
          <p:nvPr/>
        </p:nvSpPr>
        <p:spPr>
          <a:xfrm>
            <a:off x="9147240" y="203076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5"/>
          <p:cNvSpPr/>
          <p:nvPr/>
        </p:nvSpPr>
        <p:spPr>
          <a:xfrm>
            <a:off x="271080" y="5265720"/>
            <a:ext cx="3039480" cy="249084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6"/>
          <p:cNvSpPr/>
          <p:nvPr/>
        </p:nvSpPr>
        <p:spPr>
          <a:xfrm>
            <a:off x="6608520" y="5280120"/>
            <a:ext cx="2929680" cy="244260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7"/>
          <p:cNvSpPr/>
          <p:nvPr/>
        </p:nvSpPr>
        <p:spPr>
          <a:xfrm>
            <a:off x="911160" y="3046320"/>
            <a:ext cx="219204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Habitude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05" name="CustomShape 8"/>
          <p:cNvSpPr/>
          <p:nvPr/>
        </p:nvSpPr>
        <p:spPr>
          <a:xfrm>
            <a:off x="4785840" y="2775600"/>
            <a:ext cx="3432600" cy="141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Enseignement </a:t>
            </a:r>
            <a:endParaRPr b="0" lang="en-US" sz="4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explicite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06" name="CustomShape 9"/>
          <p:cNvSpPr/>
          <p:nvPr/>
        </p:nvSpPr>
        <p:spPr>
          <a:xfrm>
            <a:off x="9641520" y="2569320"/>
            <a:ext cx="246492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Répétition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07" name="CustomShape 10"/>
          <p:cNvSpPr/>
          <p:nvPr/>
        </p:nvSpPr>
        <p:spPr>
          <a:xfrm>
            <a:off x="213840" y="6132600"/>
            <a:ext cx="311868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Engagement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08" name="CustomShape 11"/>
          <p:cNvSpPr/>
          <p:nvPr/>
        </p:nvSpPr>
        <p:spPr>
          <a:xfrm>
            <a:off x="3466440" y="6355800"/>
            <a:ext cx="2944440" cy="249084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12"/>
          <p:cNvSpPr/>
          <p:nvPr/>
        </p:nvSpPr>
        <p:spPr>
          <a:xfrm>
            <a:off x="3562920" y="7222320"/>
            <a:ext cx="274536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Rétroaction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10" name="CustomShape 13"/>
          <p:cNvSpPr/>
          <p:nvPr/>
        </p:nvSpPr>
        <p:spPr>
          <a:xfrm>
            <a:off x="9791280" y="3231000"/>
            <a:ext cx="2052000" cy="955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Kiddo-soup-bold"/>
              </a:rPr>
              <a:t>d’un module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Kiddo-soup-bold"/>
              </a:rPr>
              <a:t>à l’autre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11" name="CustomShape 14"/>
          <p:cNvSpPr/>
          <p:nvPr/>
        </p:nvSpPr>
        <p:spPr>
          <a:xfrm>
            <a:off x="6971760" y="5794920"/>
            <a:ext cx="2271240" cy="141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Tableaux </a:t>
            </a:r>
            <a:endParaRPr b="0" lang="en-US" sz="4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d’ancrage</a:t>
            </a:r>
            <a:endParaRPr b="0" lang="en-US" sz="43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95256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piliers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36252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3"/>
          <p:cNvSpPr/>
          <p:nvPr/>
        </p:nvSpPr>
        <p:spPr>
          <a:xfrm>
            <a:off x="475488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4"/>
          <p:cNvSpPr/>
          <p:nvPr/>
        </p:nvSpPr>
        <p:spPr>
          <a:xfrm>
            <a:off x="9147240" y="203076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5"/>
          <p:cNvSpPr/>
          <p:nvPr/>
        </p:nvSpPr>
        <p:spPr>
          <a:xfrm>
            <a:off x="271080" y="5265720"/>
            <a:ext cx="3039480" cy="249084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6"/>
          <p:cNvSpPr/>
          <p:nvPr/>
        </p:nvSpPr>
        <p:spPr>
          <a:xfrm>
            <a:off x="6608520" y="5280120"/>
            <a:ext cx="2929680" cy="244260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7"/>
          <p:cNvSpPr/>
          <p:nvPr/>
        </p:nvSpPr>
        <p:spPr>
          <a:xfrm>
            <a:off x="911160" y="3046320"/>
            <a:ext cx="219204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Habitude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19" name="CustomShape 8"/>
          <p:cNvSpPr/>
          <p:nvPr/>
        </p:nvSpPr>
        <p:spPr>
          <a:xfrm>
            <a:off x="4785840" y="2775600"/>
            <a:ext cx="3432600" cy="141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Enseignement </a:t>
            </a:r>
            <a:endParaRPr b="0" lang="en-US" sz="4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explicite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20" name="CustomShape 9"/>
          <p:cNvSpPr/>
          <p:nvPr/>
        </p:nvSpPr>
        <p:spPr>
          <a:xfrm>
            <a:off x="9641520" y="2569320"/>
            <a:ext cx="246492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Répétition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21" name="CustomShape 10"/>
          <p:cNvSpPr/>
          <p:nvPr/>
        </p:nvSpPr>
        <p:spPr>
          <a:xfrm>
            <a:off x="213840" y="6132600"/>
            <a:ext cx="311868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Engagement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22" name="CustomShape 11"/>
          <p:cNvSpPr/>
          <p:nvPr/>
        </p:nvSpPr>
        <p:spPr>
          <a:xfrm>
            <a:off x="3466440" y="6355800"/>
            <a:ext cx="2944440" cy="249084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12"/>
          <p:cNvSpPr/>
          <p:nvPr/>
        </p:nvSpPr>
        <p:spPr>
          <a:xfrm>
            <a:off x="3562920" y="7222320"/>
            <a:ext cx="274536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Rétroaction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24" name="CustomShape 13"/>
          <p:cNvSpPr/>
          <p:nvPr/>
        </p:nvSpPr>
        <p:spPr>
          <a:xfrm>
            <a:off x="9791280" y="3231000"/>
            <a:ext cx="2052000" cy="955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Kiddo-soup-bold"/>
              </a:rPr>
              <a:t>d’un module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Kiddo-soup-bold"/>
              </a:rPr>
              <a:t>à l’autre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25" name="CustomShape 14"/>
          <p:cNvSpPr/>
          <p:nvPr/>
        </p:nvSpPr>
        <p:spPr>
          <a:xfrm>
            <a:off x="9736200" y="6355800"/>
            <a:ext cx="2944440" cy="249084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15"/>
          <p:cNvSpPr/>
          <p:nvPr/>
        </p:nvSpPr>
        <p:spPr>
          <a:xfrm>
            <a:off x="6971760" y="5794920"/>
            <a:ext cx="2271240" cy="141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Tableaux </a:t>
            </a:r>
            <a:endParaRPr b="0" lang="en-US" sz="4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d’ancrage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327" name="CustomShape 16"/>
          <p:cNvSpPr/>
          <p:nvPr/>
        </p:nvSpPr>
        <p:spPr>
          <a:xfrm>
            <a:off x="10167840" y="6894720"/>
            <a:ext cx="2005920" cy="141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Attentes</a:t>
            </a:r>
            <a:endParaRPr b="0" lang="en-US" sz="4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 </a:t>
            </a: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élevées</a:t>
            </a:r>
            <a:endParaRPr b="0" lang="en-US" sz="43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952560" y="633240"/>
            <a:ext cx="11099520" cy="1789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rmAutofit/>
          </a:bodyPr>
          <a:p>
            <a:pPr>
              <a:lnSpc>
                <a:spcPct val="80000"/>
              </a:lnSpc>
            </a:pPr>
            <a:r>
              <a:rPr b="0" lang="en-US" sz="4400" spc="145" strike="noStrike" cap="all">
                <a:solidFill>
                  <a:srgbClr val="ffffff"/>
                </a:solidFill>
                <a:latin typeface="Futura"/>
                <a:ea typeface="Kiddo-soup-bold"/>
              </a:rPr>
              <a:t>Qu’est-ce quE L’on enseigne?</a:t>
            </a:r>
            <a:endParaRPr b="0" lang="en-US" sz="44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1449000" y="2451600"/>
            <a:ext cx="10124280" cy="5892480"/>
          </a:xfrm>
          <a:prstGeom prst="rect">
            <a:avLst/>
          </a:prstGeom>
          <a:solidFill>
            <a:srgbClr val="ffffff"/>
          </a:solidFill>
          <a:ln w="12600">
            <a:noFill/>
          </a:ln>
          <a:effectLst>
            <a:outerShdw blurRad="190500" dir="5400000" dist="8455" rotWithShape="0">
              <a:srgbClr val="0000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53585f"/>
              </a:buClr>
              <a:buSzPct val="75000"/>
              <a:buFont typeface="Arial"/>
              <a:buChar char="•"/>
            </a:pPr>
            <a:r>
              <a:rPr b="0" lang="en-US" sz="4000" spc="-1" strike="noStrike">
                <a:solidFill>
                  <a:srgbClr val="53585f"/>
                </a:solidFill>
                <a:latin typeface="Futura"/>
                <a:ea typeface="Futura"/>
              </a:rPr>
              <a:t>La </a:t>
            </a:r>
            <a:r>
              <a:rPr b="0" lang="en-US" sz="4000" spc="-1" strike="noStrike" u="sng">
                <a:solidFill>
                  <a:srgbClr val="53585f"/>
                </a:solidFill>
                <a:uFillTx/>
                <a:latin typeface="Futura"/>
                <a:ea typeface="Futura"/>
              </a:rPr>
              <a:t>structure</a:t>
            </a:r>
            <a:r>
              <a:rPr b="0" lang="en-US" sz="4000" spc="-1" strike="noStrike">
                <a:solidFill>
                  <a:srgbClr val="53585f"/>
                </a:solidFill>
                <a:latin typeface="Futura"/>
                <a:ea typeface="Futura"/>
              </a:rPr>
              <a:t> des différents textes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53585f"/>
              </a:buClr>
              <a:buSzPct val="75000"/>
              <a:buFont typeface="Arial"/>
              <a:buChar char="•"/>
            </a:pPr>
            <a:r>
              <a:rPr b="0" lang="en-US" sz="4000" spc="-1" strike="noStrike">
                <a:solidFill>
                  <a:srgbClr val="53585f"/>
                </a:solidFill>
                <a:latin typeface="Futura"/>
                <a:ea typeface="Futura"/>
              </a:rPr>
              <a:t>L’</a:t>
            </a:r>
            <a:r>
              <a:rPr b="0" lang="en-US" sz="4000" spc="-1" strike="noStrike" u="sng">
                <a:solidFill>
                  <a:srgbClr val="53585f"/>
                </a:solidFill>
                <a:uFillTx/>
                <a:latin typeface="Futura"/>
                <a:ea typeface="Futura"/>
              </a:rPr>
              <a:t>élaboration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53585f"/>
              </a:buClr>
              <a:buSzPct val="75000"/>
              <a:buFont typeface="Arial"/>
              <a:buChar char="•"/>
            </a:pPr>
            <a:r>
              <a:rPr b="0" lang="en-US" sz="4000" spc="-1" strike="noStrike">
                <a:solidFill>
                  <a:srgbClr val="53585f"/>
                </a:solidFill>
                <a:latin typeface="Futura"/>
                <a:ea typeface="Futura"/>
              </a:rPr>
              <a:t>Les </a:t>
            </a:r>
            <a:r>
              <a:rPr b="0" lang="en-US" sz="4000" spc="-1" strike="noStrike" u="sng">
                <a:solidFill>
                  <a:srgbClr val="53585f"/>
                </a:solidFill>
                <a:uFillTx/>
                <a:latin typeface="Futura"/>
                <a:ea typeface="Futura"/>
              </a:rPr>
              <a:t>conventions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53585f"/>
              </a:buClr>
              <a:buSzPct val="75000"/>
              <a:buFont typeface="Arial"/>
              <a:buChar char="•"/>
            </a:pPr>
            <a:r>
              <a:rPr b="0" lang="en-US" sz="4000" spc="-1" strike="noStrike">
                <a:solidFill>
                  <a:srgbClr val="53585f"/>
                </a:solidFill>
                <a:latin typeface="Futura"/>
                <a:ea typeface="Futura"/>
              </a:rPr>
              <a:t>Les </a:t>
            </a:r>
            <a:r>
              <a:rPr b="0" lang="en-US" sz="4000" spc="-1" strike="noStrike" u="sng">
                <a:solidFill>
                  <a:srgbClr val="53585f"/>
                </a:solidFill>
                <a:uFillTx/>
                <a:latin typeface="Futura"/>
                <a:ea typeface="Futura"/>
              </a:rPr>
              <a:t>habitudes</a:t>
            </a:r>
            <a:r>
              <a:rPr b="0" lang="en-US" sz="4000" spc="-1" strike="noStrike">
                <a:solidFill>
                  <a:srgbClr val="53585f"/>
                </a:solidFill>
                <a:latin typeface="Futura"/>
                <a:ea typeface="Futura"/>
              </a:rPr>
              <a:t>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53585f"/>
                </a:solidFill>
                <a:latin typeface="Futura"/>
                <a:ea typeface="Futura"/>
              </a:rPr>
              <a:t>   </a:t>
            </a:r>
            <a:r>
              <a:rPr b="0" lang="en-US" sz="4000" spc="-1" strike="noStrike">
                <a:solidFill>
                  <a:srgbClr val="53585f"/>
                </a:solidFill>
                <a:latin typeface="Futura"/>
                <a:ea typeface="Futura"/>
              </a:rPr>
              <a:t>et le </a:t>
            </a:r>
            <a:r>
              <a:rPr b="0" lang="en-US" sz="4000" spc="-1" strike="noStrike" u="sng">
                <a:solidFill>
                  <a:srgbClr val="53585f"/>
                </a:solidFill>
                <a:uFillTx/>
                <a:latin typeface="Futura"/>
                <a:ea typeface="Futura"/>
              </a:rPr>
              <a:t>processus d’écriture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429480" y="1511280"/>
            <a:ext cx="4811760" cy="52642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ffffff"/>
                </a:solidFill>
                <a:latin typeface="Futura"/>
                <a:ea typeface="Kiddo-soup-bold"/>
              </a:rPr>
              <a:t>LA STRUCTURE DE LA </a:t>
            </a:r>
            <a:br/>
            <a:r>
              <a:rPr b="0" lang="en-US" sz="6000" spc="-1" strike="noStrike">
                <a:solidFill>
                  <a:srgbClr val="ffffff"/>
                </a:solidFill>
                <a:latin typeface="Futura"/>
                <a:ea typeface="Kiddo-soup-bold"/>
              </a:rPr>
              <a:t>PÉRIODE D’ÉCRITURE</a:t>
            </a:r>
            <a:endParaRPr b="0" lang="en-US" sz="6000" spc="-1" strike="noStrike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331" name="pasted-image.pdf" descr=""/>
          <p:cNvPicPr/>
          <p:nvPr/>
        </p:nvPicPr>
        <p:blipFill>
          <a:blip r:embed="rId1"/>
          <a:stretch/>
        </p:blipFill>
        <p:spPr>
          <a:xfrm>
            <a:off x="6457680" y="903240"/>
            <a:ext cx="5256720" cy="702036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1055520" y="254160"/>
            <a:ext cx="10983240" cy="14623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rmAutofit/>
          </a:bodyPr>
          <a:p>
            <a:pPr>
              <a:lnSpc>
                <a:spcPct val="10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Futura"/>
                <a:ea typeface="Helvetica Light"/>
              </a:rPr>
              <a:t>1. LA MINI-LEÇON (10 min.)</a:t>
            </a:r>
            <a:endParaRPr b="0" lang="en-US" sz="4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393480" y="1748160"/>
            <a:ext cx="12199320" cy="77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  <a:spcBef>
                <a:spcPts val="4201"/>
              </a:spcBef>
            </a:pPr>
            <a:r>
              <a:rPr b="0" i="1" lang="en-US" sz="44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Une structure bien établi, jour après jour.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34" name="CustomShape 3"/>
          <p:cNvSpPr/>
          <p:nvPr/>
        </p:nvSpPr>
        <p:spPr>
          <a:xfrm>
            <a:off x="2205360" y="2876760"/>
            <a:ext cx="8330040" cy="126972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  <a:effectLst>
            <a:outerShdw blurRad="190500" dir="5400000" dist="8455" rotWithShape="0">
              <a:srgbClr val="00000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5" name="CustomShape 4"/>
          <p:cNvSpPr/>
          <p:nvPr/>
        </p:nvSpPr>
        <p:spPr>
          <a:xfrm>
            <a:off x="2205360" y="7998840"/>
            <a:ext cx="8330040" cy="126972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5"/>
          <p:cNvSpPr/>
          <p:nvPr/>
        </p:nvSpPr>
        <p:spPr>
          <a:xfrm>
            <a:off x="2205360" y="6291360"/>
            <a:ext cx="8330040" cy="126972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CustomShape 6"/>
          <p:cNvSpPr/>
          <p:nvPr/>
        </p:nvSpPr>
        <p:spPr>
          <a:xfrm>
            <a:off x="2205360" y="4584240"/>
            <a:ext cx="8330040" cy="126972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7"/>
          <p:cNvSpPr/>
          <p:nvPr/>
        </p:nvSpPr>
        <p:spPr>
          <a:xfrm>
            <a:off x="4258800" y="3033000"/>
            <a:ext cx="3900600" cy="925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Kiddo-soup-bold"/>
              </a:rPr>
              <a:t>La connexion</a:t>
            </a:r>
            <a:r>
              <a:rPr b="1" lang="en-US" sz="5400" spc="-1" strike="noStrike">
                <a:solidFill>
                  <a:srgbClr val="ffffff"/>
                </a:solidFill>
                <a:latin typeface="Calibri"/>
                <a:ea typeface="Arial"/>
              </a:rPr>
              <a:t> 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339" name="CustomShape 8"/>
          <p:cNvSpPr/>
          <p:nvPr/>
        </p:nvSpPr>
        <p:spPr>
          <a:xfrm>
            <a:off x="2558160" y="4671000"/>
            <a:ext cx="7512840" cy="925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Kiddo-soup-bold"/>
              </a:rPr>
              <a:t>L’enseignement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(5 minutes)</a:t>
            </a:r>
            <a:r>
              <a:rPr b="1" lang="en-US" sz="4400" spc="-1" strike="noStrike">
                <a:solidFill>
                  <a:srgbClr val="ffffff"/>
                </a:solidFill>
                <a:latin typeface="Calibri"/>
                <a:ea typeface="Arial"/>
              </a:rPr>
              <a:t>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40" name="CustomShape 9"/>
          <p:cNvSpPr/>
          <p:nvPr/>
        </p:nvSpPr>
        <p:spPr>
          <a:xfrm>
            <a:off x="2414880" y="6387840"/>
            <a:ext cx="7870320" cy="925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Kiddo-soup-bold"/>
              </a:rPr>
              <a:t>L’engagement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(5 minutes)</a:t>
            </a:r>
            <a:r>
              <a:rPr b="1" lang="en-US" sz="4400" spc="-1" strike="noStrike">
                <a:solidFill>
                  <a:srgbClr val="ffffff"/>
                </a:solidFill>
                <a:latin typeface="Calibri"/>
                <a:ea typeface="Arial"/>
              </a:rPr>
              <a:t>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41" name="CustomShape 10"/>
          <p:cNvSpPr/>
          <p:nvPr/>
        </p:nvSpPr>
        <p:spPr>
          <a:xfrm>
            <a:off x="4964400" y="8102520"/>
            <a:ext cx="2489400" cy="1062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6300" spc="-1" strike="noStrike">
                <a:solidFill>
                  <a:srgbClr val="000000"/>
                </a:solidFill>
                <a:latin typeface="Kiddo-soup-bold"/>
                <a:ea typeface="Kiddo-soup-bold"/>
              </a:rPr>
              <a:t> </a:t>
            </a:r>
            <a:r>
              <a:rPr b="0" lang="en-US" sz="6000" spc="-1" strike="noStrike">
                <a:solidFill>
                  <a:srgbClr val="000000"/>
                </a:solidFill>
                <a:latin typeface="Calibri"/>
                <a:ea typeface="Kiddo-soup-bold"/>
              </a:rPr>
              <a:t>Le lien</a:t>
            </a:r>
            <a:r>
              <a:rPr b="1" lang="en-US" sz="6000" spc="-1" strike="noStrike">
                <a:solidFill>
                  <a:srgbClr val="ffffff"/>
                </a:solidFill>
                <a:latin typeface="Calibri"/>
                <a:ea typeface="Arial"/>
              </a:rPr>
              <a:t> </a:t>
            </a:r>
            <a:endParaRPr b="0" lang="en-US" sz="6000" spc="-1" strike="noStrike">
              <a:latin typeface="Arial"/>
            </a:endParaRPr>
          </a:p>
        </p:txBody>
      </p:sp>
    </p:spTree>
  </p:cSld>
  <p:transition spd="slow">
    <p:push dir="r"/>
  </p:transition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 1" descr=""/>
          <p:cNvPicPr/>
          <p:nvPr/>
        </p:nvPicPr>
        <p:blipFill>
          <a:blip r:embed="rId1"/>
          <a:srcRect l="3358" t="11395" r="3242" b="14143"/>
          <a:stretch/>
        </p:blipFill>
        <p:spPr>
          <a:xfrm>
            <a:off x="436680" y="881640"/>
            <a:ext cx="12146040" cy="7262640"/>
          </a:xfrm>
          <a:prstGeom prst="rect">
            <a:avLst/>
          </a:prstGeom>
          <a:ln>
            <a:noFill/>
          </a:ln>
        </p:spPr>
      </p:pic>
      <p:sp>
        <p:nvSpPr>
          <p:cNvPr id="343" name="CustomShape 1"/>
          <p:cNvSpPr/>
          <p:nvPr/>
        </p:nvSpPr>
        <p:spPr>
          <a:xfrm>
            <a:off x="3153960" y="8700480"/>
            <a:ext cx="102240" cy="656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TextShape 2"/>
          <p:cNvSpPr txBox="1"/>
          <p:nvPr/>
        </p:nvSpPr>
        <p:spPr>
          <a:xfrm>
            <a:off x="1920240" y="8595360"/>
            <a:ext cx="8503920" cy="771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4800" spc="-1" strike="noStrike">
                <a:solidFill>
                  <a:srgbClr val="ffffff"/>
                </a:solidFill>
                <a:latin typeface="Arial"/>
                <a:hlinkClick r:id="rId2"/>
              </a:rPr>
              <a:t>Pour voir la vidéo, c’est ici !</a:t>
            </a:r>
            <a:endParaRPr b="0" lang="en-US" sz="4800" spc="-1" strike="noStrike"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952560" y="380520"/>
            <a:ext cx="11099520" cy="21585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>
              <a:lnSpc>
                <a:spcPct val="80000"/>
              </a:lnSpc>
            </a:pPr>
            <a:br/>
            <a:r>
              <a:rPr b="0" lang="en-US" sz="4240" spc="83" strike="noStrike" cap="all">
                <a:solidFill>
                  <a:srgbClr val="ffffff"/>
                </a:solidFill>
                <a:latin typeface="Futura"/>
                <a:ea typeface="Futura"/>
              </a:rPr>
              <a:t>La période d’écriture: </a:t>
            </a:r>
            <a:br/>
            <a:r>
              <a:rPr b="0" lang="en-US" sz="4240" spc="83" strike="noStrike" cap="all">
                <a:solidFill>
                  <a:srgbClr val="ffffff"/>
                </a:solidFill>
                <a:latin typeface="Futura"/>
                <a:ea typeface="Futura"/>
              </a:rPr>
              <a:t>C’est le temps de s’exercer!</a:t>
            </a:r>
            <a:br/>
            <a:r>
              <a:rPr b="0" lang="en-US" sz="4240" spc="83" strike="noStrike" cap="all">
                <a:solidFill>
                  <a:srgbClr val="ffffff"/>
                </a:solidFill>
                <a:latin typeface="Futura"/>
                <a:ea typeface="Futura"/>
              </a:rPr>
              <a:t>(30 minutes)</a:t>
            </a:r>
            <a:br/>
            <a:endParaRPr b="0" lang="en-US" sz="424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952560" y="2731320"/>
            <a:ext cx="10877040" cy="56638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3"/>
          <p:cNvSpPr/>
          <p:nvPr/>
        </p:nvSpPr>
        <p:spPr>
          <a:xfrm>
            <a:off x="1042200" y="3040920"/>
            <a:ext cx="10603080" cy="4947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3900" spc="-1" strike="noStrike" u="sng">
                <a:solidFill>
                  <a:srgbClr val="000000"/>
                </a:solidFill>
                <a:uFillTx/>
                <a:latin typeface="Avenir Medium"/>
                <a:ea typeface="Helvetica Light"/>
              </a:rPr>
              <a:t>Les élèves</a:t>
            </a:r>
            <a:r>
              <a:rPr b="0" lang="en-US" sz="3900" spc="-1" strike="noStrike">
                <a:solidFill>
                  <a:srgbClr val="000000"/>
                </a:solidFill>
                <a:latin typeface="Avenir Medium"/>
                <a:ea typeface="Helvetica Light"/>
              </a:rPr>
              <a:t> écrivent, écrivent, écrivent…</a:t>
            </a:r>
            <a:endParaRPr b="0" lang="en-US" sz="39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900" spc="-1" strike="noStrike">
                <a:solidFill>
                  <a:srgbClr val="000000"/>
                </a:solidFill>
                <a:latin typeface="Avenir Medium"/>
                <a:ea typeface="Helvetica Light"/>
              </a:rPr>
              <a:t>Ça prend beaucoup de pratique!</a:t>
            </a:r>
            <a:endParaRPr b="0" lang="en-US" sz="39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9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 u="sng">
                <a:solidFill>
                  <a:srgbClr val="000000"/>
                </a:solidFill>
                <a:uFillTx/>
                <a:latin typeface="Avenir Medium"/>
                <a:ea typeface="Helvetica Light"/>
              </a:rPr>
              <a:t>L’enseignant a chaud!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53585f"/>
                </a:solidFill>
                <a:latin typeface="Avenir Medium"/>
                <a:ea typeface="Helvetica Light"/>
              </a:rPr>
              <a:t>Apporte du soutien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53585f"/>
                </a:solidFill>
                <a:latin typeface="Avenir Medium"/>
                <a:ea typeface="Helvetica Light"/>
              </a:rPr>
              <a:t>Fait des entretiens individuels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53585f"/>
                </a:solidFill>
                <a:latin typeface="Avenir Medium"/>
                <a:ea typeface="Helvetica Light"/>
              </a:rPr>
              <a:t>Fait de l’enseignement en petits groupes</a:t>
            </a:r>
            <a:endParaRPr b="0" lang="en-US" sz="3200" spc="-1" strike="noStrike"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1049400" y="2177640"/>
            <a:ext cx="11062440" cy="71784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r>
              <a:rPr b="0" lang="en-US" sz="2000" spc="233" strike="noStrike" u="sng" cap="all">
                <a:solidFill>
                  <a:srgbClr val="5b5854"/>
                </a:solidFill>
                <a:uFillTx/>
                <a:latin typeface="Futura"/>
                <a:ea typeface="Futura"/>
              </a:rPr>
              <a:t>Les modules</a:t>
            </a:r>
            <a:r>
              <a:rPr b="0" lang="en-US" sz="2000" spc="233" strike="noStrike" cap="all">
                <a:solidFill>
                  <a:srgbClr val="5b5854"/>
                </a:solidFill>
                <a:latin typeface="Futura"/>
                <a:ea typeface="Futura"/>
              </a:rPr>
              <a:t>: Suivre un enseignant compétent 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233" strike="noStrike" cap="all">
                <a:solidFill>
                  <a:srgbClr val="5b5854"/>
                </a:solidFill>
                <a:latin typeface="Futura"/>
                <a:ea typeface="Futura"/>
              </a:rPr>
              <a:t>                    </a:t>
            </a:r>
            <a:r>
              <a:rPr b="0" lang="en-US" sz="2000" spc="233" strike="noStrike" cap="all">
                <a:solidFill>
                  <a:srgbClr val="5b5854"/>
                </a:solidFill>
                <a:latin typeface="Futura"/>
                <a:ea typeface="Futura"/>
              </a:rPr>
              <a:t>au jour le jour dans sa classe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1049400" y="444600"/>
            <a:ext cx="11062440" cy="1360440"/>
          </a:xfrm>
          <a:prstGeom prst="rect">
            <a:avLst/>
          </a:prstGeom>
          <a:solidFill>
            <a:srgbClr val="000000"/>
          </a:solidFill>
          <a:ln w="12600">
            <a:noFill/>
          </a:ln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r>
              <a:rPr b="1" lang="en-US" sz="3200" spc="86" strike="noStrike" cap="all">
                <a:solidFill>
                  <a:srgbClr val="ffffff"/>
                </a:solidFill>
                <a:latin typeface="Calibri"/>
                <a:ea typeface="Futura"/>
              </a:rPr>
              <a:t>Le travail du </a:t>
            </a:r>
            <a:r>
              <a:rPr b="1" i="1" lang="en-US" sz="3200" spc="86" strike="noStrike" cap="all">
                <a:solidFill>
                  <a:srgbClr val="ffffff"/>
                </a:solidFill>
                <a:latin typeface="Calibri"/>
                <a:ea typeface="Futura"/>
              </a:rPr>
              <a:t>Teachers College Reading and Writing Project  (TCRWP) </a:t>
            </a:r>
            <a:r>
              <a:rPr b="1" lang="en-US" sz="3200" spc="86" strike="noStrike" cap="all">
                <a:solidFill>
                  <a:srgbClr val="ffffff"/>
                </a:solidFill>
                <a:latin typeface="Calibri"/>
                <a:ea typeface="Futura"/>
              </a:rPr>
              <a:t>qui nous inspire…</a:t>
            </a:r>
            <a:endParaRPr b="0" lang="en-US" sz="32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00" name="TextShape 3"/>
          <p:cNvSpPr txBox="1"/>
          <p:nvPr/>
        </p:nvSpPr>
        <p:spPr>
          <a:xfrm>
            <a:off x="1049400" y="3186360"/>
            <a:ext cx="11062440" cy="40474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txBody>
          <a:bodyPr lIns="50760" rIns="50760" tIns="50760" bIns="50760">
            <a:normAutofit/>
          </a:bodyPr>
          <a:p>
            <a:pPr>
              <a:lnSpc>
                <a:spcPct val="100000"/>
              </a:lnSpc>
            </a:pP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marL="380880" indent="-380520">
              <a:lnSpc>
                <a:spcPct val="100000"/>
              </a:lnSpc>
              <a:buClr>
                <a:srgbClr val="53585f"/>
              </a:buClr>
              <a:buFont typeface="Symbol" charset="2"/>
              <a:buChar char=""/>
            </a:pPr>
            <a:r>
              <a:rPr b="1" lang="en-US" sz="2000" spc="43" strike="noStrike" cap="all">
                <a:solidFill>
                  <a:srgbClr val="53585f"/>
                </a:solidFill>
                <a:latin typeface="Futura"/>
                <a:ea typeface="Futura"/>
              </a:rPr>
              <a:t>Trois types de textes: </a:t>
            </a:r>
            <a:r>
              <a:rPr b="0" lang="en-US" sz="2300" spc="43" strike="noStrike" cap="all">
                <a:solidFill>
                  <a:srgbClr val="53585f"/>
                </a:solidFill>
                <a:latin typeface="Futura"/>
                <a:ea typeface="Futura"/>
              </a:rPr>
              <a:t>Narratif, opinion, informatif;</a:t>
            </a:r>
            <a:endParaRPr b="0" lang="en-US" sz="2300" spc="-1" strike="noStrike">
              <a:solidFill>
                <a:srgbClr val="ffffff"/>
              </a:solidFill>
              <a:latin typeface="Helvetica Light"/>
            </a:endParaRPr>
          </a:p>
          <a:p>
            <a:pPr>
              <a:lnSpc>
                <a:spcPct val="100000"/>
              </a:lnSpc>
            </a:pPr>
            <a:endParaRPr b="0" lang="en-US" sz="2300" spc="-1" strike="noStrike">
              <a:solidFill>
                <a:srgbClr val="ffffff"/>
              </a:solidFill>
              <a:latin typeface="Helvetica Light"/>
            </a:endParaRPr>
          </a:p>
          <a:p>
            <a:pPr>
              <a:lnSpc>
                <a:spcPct val="100000"/>
              </a:lnSpc>
            </a:pPr>
            <a:endParaRPr b="0" lang="en-US" sz="2300" spc="-1" strike="noStrike">
              <a:solidFill>
                <a:srgbClr val="ffffff"/>
              </a:solidFill>
              <a:latin typeface="Helvetica Light"/>
            </a:endParaRPr>
          </a:p>
          <a:p>
            <a:pPr marL="353880" indent="-353520">
              <a:lnSpc>
                <a:spcPct val="100000"/>
              </a:lnSpc>
              <a:buClr>
                <a:srgbClr val="53585f"/>
              </a:buClr>
              <a:buSzPct val="75000"/>
              <a:buFont typeface="Symbol" charset="2"/>
              <a:buChar char=""/>
            </a:pPr>
            <a:r>
              <a:rPr b="0" lang="en-US" sz="2000" spc="188" strike="noStrike" cap="all">
                <a:solidFill>
                  <a:srgbClr val="53585f"/>
                </a:solidFill>
                <a:latin typeface="Futura"/>
                <a:ea typeface="Futura"/>
              </a:rPr>
              <a:t>On étudie et on enseigne ce qu’il faut pour faire un bon texte dans le genre littéraire choisi;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  <a:p>
            <a:pPr marL="353880" indent="-353520">
              <a:lnSpc>
                <a:spcPct val="100000"/>
              </a:lnSpc>
              <a:buClr>
                <a:srgbClr val="53585f"/>
              </a:buClr>
              <a:buSzPct val="75000"/>
              <a:buFont typeface="Symbol" charset="2"/>
              <a:buChar char=""/>
            </a:pPr>
            <a:r>
              <a:rPr b="0" lang="en-US" sz="2000" spc="188" strike="noStrike" cap="all">
                <a:solidFill>
                  <a:srgbClr val="53585f"/>
                </a:solidFill>
                <a:latin typeface="Futura"/>
                <a:ea typeface="Futura"/>
              </a:rPr>
              <a:t>Élaboré à partir de recherches-actions dans Des classes, avec des enseignants, Des élèves et Des développeurs;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  <a:p>
            <a:pPr marL="272160" indent="-271800">
              <a:lnSpc>
                <a:spcPct val="100000"/>
              </a:lnSpc>
              <a:buClr>
                <a:srgbClr val="53585f"/>
              </a:buClr>
              <a:buSzPct val="75000"/>
              <a:buFont typeface="Symbol" charset="2"/>
              <a:buChar char=""/>
            </a:pPr>
            <a:r>
              <a:rPr b="0" lang="en-US" sz="2000" spc="180" strike="noStrike" cap="all">
                <a:solidFill>
                  <a:srgbClr val="53585f"/>
                </a:solidFill>
                <a:latin typeface="Futura"/>
                <a:ea typeface="Futura"/>
              </a:rPr>
              <a:t> </a:t>
            </a:r>
            <a:r>
              <a:rPr b="0" lang="en-US" sz="2000" spc="180" strike="noStrike" cap="all">
                <a:solidFill>
                  <a:srgbClr val="53585f"/>
                </a:solidFill>
                <a:latin typeface="Futura"/>
                <a:ea typeface="Futura"/>
              </a:rPr>
              <a:t>Du concret!</a:t>
            </a:r>
            <a:endParaRPr b="0" lang="en-US" sz="2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01" name="CustomShape 4"/>
          <p:cNvSpPr/>
          <p:nvPr/>
        </p:nvSpPr>
        <p:spPr>
          <a:xfrm>
            <a:off x="15672240" y="8459640"/>
            <a:ext cx="1143720" cy="40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5"/>
          <p:cNvSpPr/>
          <p:nvPr/>
        </p:nvSpPr>
        <p:spPr>
          <a:xfrm>
            <a:off x="287640" y="6887520"/>
            <a:ext cx="12429000" cy="2295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b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Des modules et des guides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Helvetica Light"/>
                <a:ea typeface="Helvetica Light"/>
              </a:rPr>
              <a:t>traduits et adaptés en français!</a:t>
            </a:r>
            <a:endParaRPr b="0" lang="en-US" sz="3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2000" spc="180" strike="noStrike" cap="all">
                <a:solidFill>
                  <a:srgbClr val="ffffff"/>
                </a:solidFill>
                <a:latin typeface="Futura"/>
                <a:ea typeface="Futura"/>
              </a:rPr>
              <a:t>                                                                                                                      </a:t>
            </a:r>
            <a:endParaRPr b="0" lang="en-US" sz="20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pic>
        <p:nvPicPr>
          <p:cNvPr id="203" name="Image 6" descr=""/>
          <p:cNvPicPr/>
          <p:nvPr/>
        </p:nvPicPr>
        <p:blipFill>
          <a:blip r:embed="rId1"/>
          <a:stretch/>
        </p:blipFill>
        <p:spPr>
          <a:xfrm>
            <a:off x="1049400" y="444600"/>
            <a:ext cx="11062440" cy="150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952560" y="912240"/>
            <a:ext cx="11099520" cy="1377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>
              <a:lnSpc>
                <a:spcPct val="80000"/>
              </a:lnSpc>
            </a:pPr>
            <a:r>
              <a:rPr b="0" lang="en-US" sz="4680" spc="92" strike="noStrike" cap="all">
                <a:solidFill>
                  <a:srgbClr val="ffffff"/>
                </a:solidFill>
                <a:latin typeface="Futura"/>
                <a:ea typeface="Futura"/>
              </a:rPr>
              <a:t>3. La mise en commun</a:t>
            </a:r>
            <a:br/>
            <a:br/>
            <a:endParaRPr b="0" lang="en-US" sz="468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49" name="CustomShape 2"/>
          <p:cNvSpPr/>
          <p:nvPr/>
        </p:nvSpPr>
        <p:spPr>
          <a:xfrm>
            <a:off x="2207520" y="2051640"/>
            <a:ext cx="8527680" cy="624816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3"/>
          <p:cNvSpPr/>
          <p:nvPr/>
        </p:nvSpPr>
        <p:spPr>
          <a:xfrm>
            <a:off x="2207520" y="2295000"/>
            <a:ext cx="8527680" cy="5641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  <a:spcBef>
                <a:spcPts val="3399"/>
              </a:spcBef>
            </a:pPr>
            <a:r>
              <a:rPr b="1" i="1" lang="en-US" sz="4400" spc="89" strike="noStrike">
                <a:solidFill>
                  <a:srgbClr val="000000"/>
                </a:solidFill>
                <a:latin typeface="Avenir Medium"/>
                <a:ea typeface="Avenir Medium"/>
              </a:rPr>
              <a:t>Varier les façons de faire:</a:t>
            </a:r>
            <a:endParaRPr b="0" lang="en-US" sz="4400" spc="-1" strike="noStrike">
              <a:latin typeface="Arial"/>
            </a:endParaRPr>
          </a:p>
          <a:p>
            <a:pPr marL="571680" indent="-571320" algn="ctr">
              <a:lnSpc>
                <a:spcPct val="100000"/>
              </a:lnSpc>
              <a:spcBef>
                <a:spcPts val="339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1" i="1" lang="en-US" sz="4400" spc="89" strike="noStrike">
                <a:solidFill>
                  <a:srgbClr val="000000"/>
                </a:solidFill>
                <a:latin typeface="Avenir Medium"/>
                <a:ea typeface="Avenir Medium"/>
              </a:rPr>
              <a:t>En groupe</a:t>
            </a:r>
            <a:endParaRPr b="0" lang="en-US" sz="4400" spc="-1" strike="noStrike">
              <a:latin typeface="Arial"/>
            </a:endParaRPr>
          </a:p>
          <a:p>
            <a:pPr marL="571680" indent="-571320" algn="ctr">
              <a:lnSpc>
                <a:spcPct val="100000"/>
              </a:lnSpc>
              <a:spcBef>
                <a:spcPts val="339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1" i="1" lang="en-US" sz="4400" spc="89" strike="noStrike">
                <a:solidFill>
                  <a:srgbClr val="000000"/>
                </a:solidFill>
                <a:latin typeface="Avenir Medium"/>
                <a:ea typeface="Avenir Medium"/>
              </a:rPr>
              <a:t>Avec le partenaire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99"/>
              </a:spcBef>
            </a:pP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99"/>
              </a:spcBef>
            </a:pPr>
            <a:r>
              <a:rPr b="1" i="1" lang="en-US" sz="3000" spc="58" strike="noStrike">
                <a:solidFill>
                  <a:srgbClr val="53585f"/>
                </a:solidFill>
                <a:latin typeface="Avenir Book"/>
                <a:ea typeface="Avenir Medium"/>
              </a:rPr>
              <a:t>Un moment à saisir pour favoriser </a:t>
            </a:r>
            <a:endParaRPr b="0" lang="en-US" sz="3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99"/>
              </a:spcBef>
            </a:pPr>
            <a:r>
              <a:rPr b="1" i="1" lang="en-US" sz="3000" spc="58" strike="noStrike">
                <a:solidFill>
                  <a:srgbClr val="53585f"/>
                </a:solidFill>
                <a:latin typeface="Avenir Book"/>
                <a:ea typeface="Avenir Medium"/>
              </a:rPr>
              <a:t>le transfert des apprentissages !</a:t>
            </a:r>
            <a:endParaRPr b="0" lang="en-US" sz="3000" spc="-1" strike="noStrike">
              <a:latin typeface="Arial"/>
            </a:endParaRPr>
          </a:p>
        </p:txBody>
      </p:sp>
    </p:spTree>
  </p:cSld>
  <p:transition spd="slow">
    <p:push dir="r"/>
  </p:transition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673200" y="1216440"/>
            <a:ext cx="11658240" cy="68508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</a:pPr>
            <a:r>
              <a:rPr b="0" lang="en-US" sz="8950" spc="177" strike="noStrike" cap="all">
                <a:solidFill>
                  <a:srgbClr val="5b5854"/>
                </a:solidFill>
                <a:latin typeface="Futura"/>
                <a:ea typeface="Futura"/>
              </a:rPr>
              <a:t>La révision et la correction</a:t>
            </a:r>
            <a:endParaRPr b="0" lang="en-US" sz="895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  <a:spcBef>
                <a:spcPts val="2900"/>
              </a:spcBef>
            </a:pPr>
            <a:endParaRPr b="0" lang="en-US" sz="895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  <a:spcBef>
                <a:spcPts val="2900"/>
              </a:spcBef>
            </a:pPr>
            <a:r>
              <a:rPr b="0" i="1" lang="en-US" sz="2580" spc="49" strike="noStrike">
                <a:solidFill>
                  <a:srgbClr val="5b5854"/>
                </a:solidFill>
                <a:latin typeface="Avenir Medium"/>
                <a:ea typeface="Avenir Medium"/>
              </a:rPr>
              <a:t>Beaucoup de volume pour qu’ils pratiquent,                                            pas pour me donner plus de travail!</a:t>
            </a:r>
            <a:endParaRPr b="0" lang="en-US" sz="258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  <a:spcBef>
                <a:spcPts val="2900"/>
              </a:spcBef>
            </a:pPr>
            <a:r>
              <a:rPr b="0" i="1" lang="en-US" sz="2580" spc="49" strike="noStrike">
                <a:solidFill>
                  <a:srgbClr val="5b5854"/>
                </a:solidFill>
                <a:latin typeface="Avenir Medium"/>
                <a:ea typeface="Avenir Medium"/>
              </a:rPr>
              <a:t>Évolue durant l’année (vers la norme).</a:t>
            </a:r>
            <a:endParaRPr b="0" lang="en-US" sz="258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  <p:transition spd="slow">
    <p:checker dir="horz"/>
  </p:transition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673200" y="1435320"/>
            <a:ext cx="11658240" cy="6343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txBody>
          <a:bodyPr lIns="50760" rIns="50760" tIns="50760" bIns="50760"/>
          <a:p>
            <a:pPr algn="ctr">
              <a:lnSpc>
                <a:spcPct val="100000"/>
              </a:lnSpc>
            </a:pP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</a:pPr>
            <a:r>
              <a:rPr b="0" lang="en-US" sz="9600" spc="205" strike="noStrike" cap="all">
                <a:solidFill>
                  <a:srgbClr val="5b5854"/>
                </a:solidFill>
                <a:latin typeface="Futura"/>
                <a:ea typeface="Futura"/>
              </a:rPr>
              <a:t>La publication</a:t>
            </a:r>
            <a:endParaRPr b="0" lang="en-US" sz="960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  <a:spcBef>
                <a:spcPts val="3399"/>
              </a:spcBef>
            </a:pPr>
            <a:r>
              <a:rPr b="0" i="1" lang="en-US" sz="3000" spc="58" strike="noStrike">
                <a:solidFill>
                  <a:srgbClr val="5b5854"/>
                </a:solidFill>
                <a:latin typeface="Avenir Medium"/>
                <a:ea typeface="Avenir Medium"/>
              </a:rPr>
              <a:t>Temps d’arrêt</a:t>
            </a:r>
            <a:endParaRPr b="0" lang="en-US" sz="300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  <a:spcBef>
                <a:spcPts val="3399"/>
              </a:spcBef>
            </a:pPr>
            <a:r>
              <a:rPr b="0" i="1" lang="en-US" sz="3000" spc="58" strike="noStrike">
                <a:solidFill>
                  <a:srgbClr val="5b5854"/>
                </a:solidFill>
                <a:latin typeface="Avenir Medium"/>
                <a:ea typeface="Avenir Medium"/>
              </a:rPr>
              <a:t>Mini-publication</a:t>
            </a:r>
            <a:endParaRPr b="0" lang="en-US" sz="300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  <a:spcBef>
                <a:spcPts val="3399"/>
              </a:spcBef>
            </a:pPr>
            <a:r>
              <a:rPr b="0" i="1" lang="en-US" sz="3000" spc="58" strike="noStrike">
                <a:solidFill>
                  <a:srgbClr val="5b5854"/>
                </a:solidFill>
                <a:latin typeface="Avenir Medium"/>
                <a:ea typeface="Avenir Medium"/>
              </a:rPr>
              <a:t>Célébration</a:t>
            </a:r>
            <a:endParaRPr b="0" lang="en-US" sz="300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  <p:transition spd="slow">
    <p:checker dir="horz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3134160" y="-2608560"/>
            <a:ext cx="11658240" cy="5360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54" name="TextShape 2"/>
          <p:cNvSpPr txBox="1"/>
          <p:nvPr/>
        </p:nvSpPr>
        <p:spPr>
          <a:xfrm>
            <a:off x="5793480" y="-4376880"/>
            <a:ext cx="11658240" cy="748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55" name="TextShape 3"/>
          <p:cNvSpPr txBox="1"/>
          <p:nvPr/>
        </p:nvSpPr>
        <p:spPr>
          <a:xfrm rot="10800000">
            <a:off x="17452440" y="10512000"/>
            <a:ext cx="8705880" cy="33451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356" name="Image 4" descr=""/>
          <p:cNvPicPr/>
          <p:nvPr/>
        </p:nvPicPr>
        <p:blipFill>
          <a:blip r:embed="rId1"/>
          <a:srcRect l="10959" t="0" r="10823" b="0"/>
          <a:stretch/>
        </p:blipFill>
        <p:spPr>
          <a:xfrm>
            <a:off x="2024280" y="0"/>
            <a:ext cx="9645480" cy="975312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673200" y="-3005280"/>
            <a:ext cx="11658240" cy="5360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58" name="TextShape 2"/>
          <p:cNvSpPr txBox="1"/>
          <p:nvPr/>
        </p:nvSpPr>
        <p:spPr>
          <a:xfrm>
            <a:off x="-716040" y="-4932720"/>
            <a:ext cx="11658240" cy="748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59" name="TextShape 3"/>
          <p:cNvSpPr txBox="1"/>
          <p:nvPr/>
        </p:nvSpPr>
        <p:spPr>
          <a:xfrm>
            <a:off x="-3693240" y="11635200"/>
            <a:ext cx="11658240" cy="6451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360" name="Image 4" descr=""/>
          <p:cNvPicPr/>
          <p:nvPr/>
        </p:nvPicPr>
        <p:blipFill>
          <a:blip r:embed="rId1"/>
          <a:srcRect l="5176" t="5991" r="2328" b="9374"/>
          <a:stretch/>
        </p:blipFill>
        <p:spPr>
          <a:xfrm>
            <a:off x="673200" y="584280"/>
            <a:ext cx="12028680" cy="825480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 txBox="1"/>
          <p:nvPr/>
        </p:nvSpPr>
        <p:spPr>
          <a:xfrm>
            <a:off x="673200" y="1320840"/>
            <a:ext cx="11658240" cy="5360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62" name="TextShape 2"/>
          <p:cNvSpPr txBox="1"/>
          <p:nvPr/>
        </p:nvSpPr>
        <p:spPr>
          <a:xfrm>
            <a:off x="673200" y="584280"/>
            <a:ext cx="11658240" cy="748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63" name="TextShape 3"/>
          <p:cNvSpPr txBox="1"/>
          <p:nvPr/>
        </p:nvSpPr>
        <p:spPr>
          <a:xfrm>
            <a:off x="673200" y="2387520"/>
            <a:ext cx="11658240" cy="6451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364" name="Image 4" descr=""/>
          <p:cNvPicPr/>
          <p:nvPr/>
        </p:nvPicPr>
        <p:blipFill>
          <a:blip r:embed="rId1"/>
          <a:srcRect l="2441" t="5991" r="2937" b="9374"/>
          <a:stretch/>
        </p:blipFill>
        <p:spPr>
          <a:xfrm>
            <a:off x="317520" y="584280"/>
            <a:ext cx="12304800" cy="82548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673200" y="1320840"/>
            <a:ext cx="11658240" cy="5360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66" name="TextShape 2"/>
          <p:cNvSpPr txBox="1"/>
          <p:nvPr/>
        </p:nvSpPr>
        <p:spPr>
          <a:xfrm>
            <a:off x="673200" y="584280"/>
            <a:ext cx="11658240" cy="748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pPr algn="ctr"/>
            <a:endParaRPr b="0" lang="en-US" sz="36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67" name="TextShape 3"/>
          <p:cNvSpPr txBox="1"/>
          <p:nvPr/>
        </p:nvSpPr>
        <p:spPr>
          <a:xfrm>
            <a:off x="673200" y="2387520"/>
            <a:ext cx="11658240" cy="64512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/>
          <a:p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368" name="Image 4" descr=""/>
          <p:cNvPicPr/>
          <p:nvPr/>
        </p:nvPicPr>
        <p:blipFill>
          <a:blip r:embed="rId1"/>
          <a:srcRect l="2441" t="5991" r="2632" b="5596"/>
          <a:stretch/>
        </p:blipFill>
        <p:spPr>
          <a:xfrm>
            <a:off x="673200" y="584280"/>
            <a:ext cx="11658240" cy="862344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1073160" y="936000"/>
            <a:ext cx="10750680" cy="7488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txBody>
          <a:bodyPr lIns="50760" rIns="50760" tIns="50760" bIns="50760">
            <a:normAutofit/>
          </a:bodyPr>
          <a:p>
            <a:pPr algn="ctr">
              <a:lnSpc>
                <a:spcPct val="100000"/>
              </a:lnSpc>
            </a:pPr>
            <a:endParaRPr b="0" lang="en-US" sz="380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</a:pPr>
            <a:r>
              <a:rPr b="0" lang="en-US" sz="5100" spc="100" strike="noStrike" cap="all">
                <a:solidFill>
                  <a:srgbClr val="5b5854"/>
                </a:solidFill>
                <a:latin typeface="Futura"/>
                <a:ea typeface="Futura"/>
              </a:rPr>
              <a:t>Impacts</a:t>
            </a:r>
            <a:endParaRPr b="0" lang="en-US" sz="510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</a:pPr>
            <a:r>
              <a:rPr b="0" lang="en-US" sz="5100" spc="100" strike="noStrike" cap="all">
                <a:solidFill>
                  <a:srgbClr val="5b5854"/>
                </a:solidFill>
                <a:latin typeface="Futura"/>
                <a:ea typeface="Futura"/>
              </a:rPr>
              <a:t>chez les élèves</a:t>
            </a:r>
            <a:endParaRPr b="0" lang="en-US" sz="5100" spc="-1" strike="noStrike">
              <a:solidFill>
                <a:srgbClr val="ffffff"/>
              </a:solidFill>
              <a:latin typeface="Helvetica Light"/>
            </a:endParaRPr>
          </a:p>
          <a:p>
            <a:pPr algn="ctr">
              <a:lnSpc>
                <a:spcPct val="100000"/>
              </a:lnSpc>
            </a:pPr>
            <a:endParaRPr b="0" lang="en-US" sz="5100" spc="-1" strike="noStrike">
              <a:solidFill>
                <a:srgbClr val="ffffff"/>
              </a:solidFill>
              <a:latin typeface="Helvetica Light"/>
            </a:endParaRPr>
          </a:p>
          <a:p>
            <a:pPr marL="306720" indent="-306360">
              <a:lnSpc>
                <a:spcPct val="100000"/>
              </a:lnSpc>
              <a:spcBef>
                <a:spcPts val="1599"/>
              </a:spcBef>
              <a:buClr>
                <a:srgbClr val="212121"/>
              </a:buClr>
              <a:buSzPct val="75000"/>
              <a:buFont typeface="Symbol" charset="2"/>
              <a:buChar char=""/>
            </a:pPr>
            <a:r>
              <a:rPr b="0" lang="en-US" sz="3290" spc="63" strike="noStrike">
                <a:solidFill>
                  <a:srgbClr val="212121"/>
                </a:solidFill>
                <a:latin typeface="Avenir Medium"/>
                <a:ea typeface="Avenir Medium"/>
              </a:rPr>
              <a:t>Les élèves sont </a:t>
            </a:r>
            <a:r>
              <a:rPr b="0" lang="en-US" sz="3290" spc="63" strike="noStrike" u="sng">
                <a:solidFill>
                  <a:srgbClr val="212121"/>
                </a:solidFill>
                <a:uFillTx/>
                <a:latin typeface="Avenir Medium"/>
                <a:ea typeface="Avenir Medium"/>
              </a:rPr>
              <a:t>motivés à écrire</a:t>
            </a:r>
            <a:endParaRPr b="0" lang="en-US" sz="3290" spc="-1" strike="noStrike">
              <a:solidFill>
                <a:srgbClr val="ffffff"/>
              </a:solidFill>
              <a:latin typeface="Helvetica Light"/>
            </a:endParaRPr>
          </a:p>
          <a:p>
            <a:pPr marL="306720" indent="-306360">
              <a:lnSpc>
                <a:spcPct val="100000"/>
              </a:lnSpc>
              <a:spcBef>
                <a:spcPts val="1599"/>
              </a:spcBef>
              <a:buClr>
                <a:srgbClr val="212121"/>
              </a:buClr>
              <a:buSzPct val="75000"/>
              <a:buFont typeface="Symbol" charset="2"/>
              <a:buChar char=""/>
            </a:pPr>
            <a:r>
              <a:rPr b="0" lang="en-US" sz="3290" spc="63" strike="noStrike">
                <a:solidFill>
                  <a:srgbClr val="212121"/>
                </a:solidFill>
                <a:latin typeface="Avenir Medium"/>
                <a:ea typeface="Avenir Medium"/>
              </a:rPr>
              <a:t>Ils font des </a:t>
            </a:r>
            <a:r>
              <a:rPr b="0" lang="en-US" sz="3290" spc="63" strike="noStrike" u="sng">
                <a:solidFill>
                  <a:srgbClr val="212121"/>
                </a:solidFill>
                <a:uFillTx/>
                <a:latin typeface="Avenir Medium"/>
                <a:ea typeface="Avenir Medium"/>
              </a:rPr>
              <a:t>essais</a:t>
            </a:r>
            <a:endParaRPr b="0" lang="en-US" sz="3290" spc="-1" strike="noStrike">
              <a:solidFill>
                <a:srgbClr val="ffffff"/>
              </a:solidFill>
              <a:latin typeface="Helvetica Light"/>
            </a:endParaRPr>
          </a:p>
          <a:p>
            <a:pPr marL="306720" indent="-306360">
              <a:lnSpc>
                <a:spcPct val="100000"/>
              </a:lnSpc>
              <a:spcBef>
                <a:spcPts val="1599"/>
              </a:spcBef>
              <a:buClr>
                <a:srgbClr val="212121"/>
              </a:buClr>
              <a:buSzPct val="75000"/>
              <a:buFont typeface="Symbol" charset="2"/>
              <a:buChar char=""/>
            </a:pPr>
            <a:r>
              <a:rPr b="0" lang="en-US" sz="3290" spc="63" strike="noStrike">
                <a:solidFill>
                  <a:srgbClr val="212121"/>
                </a:solidFill>
                <a:latin typeface="Avenir Medium"/>
                <a:ea typeface="Avenir Medium"/>
              </a:rPr>
              <a:t>Ils sont </a:t>
            </a:r>
            <a:r>
              <a:rPr b="0" lang="en-US" sz="3290" spc="63" strike="noStrike" u="sng">
                <a:solidFill>
                  <a:srgbClr val="212121"/>
                </a:solidFill>
                <a:uFillTx/>
                <a:latin typeface="Avenir Medium"/>
                <a:ea typeface="Avenir Medium"/>
              </a:rPr>
              <a:t>autonomes</a:t>
            </a:r>
            <a:endParaRPr b="0" lang="en-US" sz="3290" spc="-1" strike="noStrike">
              <a:solidFill>
                <a:srgbClr val="ffffff"/>
              </a:solidFill>
              <a:latin typeface="Helvetica Light"/>
            </a:endParaRPr>
          </a:p>
          <a:p>
            <a:pPr marL="306720" indent="-306360">
              <a:lnSpc>
                <a:spcPct val="100000"/>
              </a:lnSpc>
              <a:spcBef>
                <a:spcPts val="1599"/>
              </a:spcBef>
              <a:buClr>
                <a:srgbClr val="212121"/>
              </a:buClr>
              <a:buSzPct val="75000"/>
              <a:buFont typeface="Symbol" charset="2"/>
              <a:buChar char=""/>
            </a:pPr>
            <a:r>
              <a:rPr b="0" lang="en-US" sz="3290" spc="63" strike="noStrike">
                <a:solidFill>
                  <a:srgbClr val="212121"/>
                </a:solidFill>
                <a:latin typeface="Avenir Medium"/>
                <a:ea typeface="Avenir Medium"/>
              </a:rPr>
              <a:t>Je </a:t>
            </a:r>
            <a:r>
              <a:rPr b="0" lang="en-US" sz="3290" spc="63" strike="noStrike" u="sng">
                <a:solidFill>
                  <a:srgbClr val="212121"/>
                </a:solidFill>
                <a:uFillTx/>
                <a:latin typeface="Avenir Medium"/>
                <a:ea typeface="Avenir Medium"/>
              </a:rPr>
              <a:t>vois ce que j’enseigne</a:t>
            </a:r>
            <a:r>
              <a:rPr b="0" lang="en-US" sz="3290" spc="63" strike="noStrike">
                <a:solidFill>
                  <a:srgbClr val="212121"/>
                </a:solidFill>
                <a:latin typeface="Avenir Medium"/>
                <a:ea typeface="Avenir Medium"/>
              </a:rPr>
              <a:t> dans leurs textes</a:t>
            </a:r>
            <a:endParaRPr b="0" lang="en-US" sz="3290" spc="-1" strike="noStrike">
              <a:solidFill>
                <a:srgbClr val="ffffff"/>
              </a:solidFill>
              <a:latin typeface="Helvetica Light"/>
            </a:endParaRPr>
          </a:p>
          <a:p>
            <a:pPr marL="306720" indent="-306360">
              <a:lnSpc>
                <a:spcPct val="100000"/>
              </a:lnSpc>
              <a:spcBef>
                <a:spcPts val="1599"/>
              </a:spcBef>
              <a:buClr>
                <a:srgbClr val="212121"/>
              </a:buClr>
              <a:buSzPct val="75000"/>
              <a:buFont typeface="Symbol" charset="2"/>
              <a:buChar char=""/>
            </a:pPr>
            <a:r>
              <a:rPr b="0" lang="en-US" sz="3290" spc="63" strike="noStrike">
                <a:solidFill>
                  <a:srgbClr val="212121"/>
                </a:solidFill>
                <a:latin typeface="Avenir Medium"/>
                <a:ea typeface="Avenir Medium"/>
              </a:rPr>
              <a:t>Les élèves </a:t>
            </a:r>
            <a:r>
              <a:rPr b="0" lang="en-US" sz="3290" spc="63" strike="noStrike" u="sng">
                <a:solidFill>
                  <a:srgbClr val="212121"/>
                </a:solidFill>
                <a:uFillTx/>
                <a:latin typeface="Avenir Medium"/>
                <a:ea typeface="Avenir Medium"/>
              </a:rPr>
              <a:t>progressent</a:t>
            </a:r>
            <a:r>
              <a:rPr b="0" lang="en-US" sz="3290" spc="63" strike="noStrike">
                <a:solidFill>
                  <a:srgbClr val="212121"/>
                </a:solidFill>
                <a:latin typeface="Avenir Medium"/>
                <a:ea typeface="Avenir Medium"/>
              </a:rPr>
              <a:t> rapidement</a:t>
            </a:r>
            <a:endParaRPr b="0" lang="en-US" sz="3290" spc="-1" strike="noStrike">
              <a:solidFill>
                <a:srgbClr val="ffffff"/>
              </a:solidFill>
              <a:latin typeface="Helvetica Light"/>
            </a:endParaRPr>
          </a:p>
          <a:p>
            <a:pPr marL="306720" indent="-306360">
              <a:lnSpc>
                <a:spcPct val="100000"/>
              </a:lnSpc>
              <a:spcBef>
                <a:spcPts val="1599"/>
              </a:spcBef>
              <a:buClr>
                <a:srgbClr val="212121"/>
              </a:buClr>
              <a:buSzPct val="75000"/>
              <a:buFont typeface="Symbol" charset="2"/>
              <a:buChar char=""/>
            </a:pPr>
            <a:r>
              <a:rPr b="0" lang="en-US" sz="3290" spc="63" strike="noStrike" u="sng">
                <a:solidFill>
                  <a:srgbClr val="212121"/>
                </a:solidFill>
                <a:uFillTx/>
                <a:latin typeface="Avenir Medium"/>
                <a:ea typeface="Avenir Medium"/>
              </a:rPr>
              <a:t>Impact dans l’apprentissage de la lecture</a:t>
            </a:r>
            <a:r>
              <a:rPr b="0" lang="en-US" sz="3290" spc="63" strike="noStrike">
                <a:solidFill>
                  <a:srgbClr val="212121"/>
                </a:solidFill>
                <a:latin typeface="Avenir Medium"/>
                <a:ea typeface="Avenir Medium"/>
              </a:rPr>
              <a:t>…Ils vivent le texte de l’intérieur et voient comment les auteurs fonctionnent.</a:t>
            </a:r>
            <a:endParaRPr b="0" lang="en-US" sz="3290" spc="-1" strike="noStrike">
              <a:solidFill>
                <a:srgbClr val="ffffff"/>
              </a:solidFill>
              <a:latin typeface="Helvetica Light"/>
            </a:endParaRPr>
          </a:p>
          <a:p>
            <a:pPr algn="r">
              <a:lnSpc>
                <a:spcPct val="100000"/>
              </a:lnSpc>
              <a:spcBef>
                <a:spcPts val="1599"/>
              </a:spcBef>
            </a:pPr>
            <a:endParaRPr b="0" lang="en-US" sz="3290" spc="-1" strike="noStrike">
              <a:solidFill>
                <a:srgbClr val="ffffff"/>
              </a:solidFill>
              <a:latin typeface="Helvetica Light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95256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principes de base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324720" y="1804680"/>
            <a:ext cx="12456360" cy="1199520"/>
          </a:xfrm>
          <a:prstGeom prst="rect">
            <a:avLst/>
          </a:prstGeom>
          <a:solidFill>
            <a:srgbClr val="000000">
              <a:alpha val="7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La façon d’enseigner est aussi important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que ce que l’on enseigne.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06" name="Image 207" descr=""/>
          <p:cNvPicPr/>
          <p:nvPr/>
        </p:nvPicPr>
        <p:blipFill>
          <a:blip r:embed="rId1"/>
          <a:stretch/>
        </p:blipFill>
        <p:spPr>
          <a:xfrm>
            <a:off x="197280" y="1743840"/>
            <a:ext cx="12507120" cy="1422000"/>
          </a:xfrm>
          <a:prstGeom prst="rect">
            <a:avLst/>
          </a:prstGeom>
          <a:ln>
            <a:noFill/>
          </a:ln>
        </p:spPr>
      </p:pic>
      <p:sp>
        <p:nvSpPr>
          <p:cNvPr id="207" name="CustomShape 3"/>
          <p:cNvSpPr/>
          <p:nvPr/>
        </p:nvSpPr>
        <p:spPr>
          <a:xfrm>
            <a:off x="99252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4"/>
          <p:cNvSpPr/>
          <p:nvPr/>
        </p:nvSpPr>
        <p:spPr>
          <a:xfrm>
            <a:off x="1126800" y="4388400"/>
            <a:ext cx="2754360" cy="77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Autonomie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9" name="CustomShape 5"/>
          <p:cNvSpPr/>
          <p:nvPr/>
        </p:nvSpPr>
        <p:spPr>
          <a:xfrm>
            <a:off x="6451200" y="4280400"/>
            <a:ext cx="102240" cy="779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6"/>
          <p:cNvSpPr/>
          <p:nvPr/>
        </p:nvSpPr>
        <p:spPr>
          <a:xfrm>
            <a:off x="10387800" y="4280400"/>
            <a:ext cx="102240" cy="779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7"/>
          <p:cNvSpPr/>
          <p:nvPr/>
        </p:nvSpPr>
        <p:spPr>
          <a:xfrm>
            <a:off x="4231080" y="7099560"/>
            <a:ext cx="102240" cy="779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8"/>
          <p:cNvSpPr/>
          <p:nvPr/>
        </p:nvSpPr>
        <p:spPr>
          <a:xfrm>
            <a:off x="7298280" y="7097400"/>
            <a:ext cx="2575440" cy="656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95256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principes de base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324720" y="1748160"/>
            <a:ext cx="12456360" cy="1199520"/>
          </a:xfrm>
          <a:prstGeom prst="rect">
            <a:avLst/>
          </a:prstGeom>
          <a:solidFill>
            <a:srgbClr val="000000">
              <a:alpha val="7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La façon d’enseigner est aussi important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que ce que l’on enseigne.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15" name="Image 207" descr=""/>
          <p:cNvPicPr/>
          <p:nvPr/>
        </p:nvPicPr>
        <p:blipFill>
          <a:blip r:embed="rId1"/>
          <a:stretch/>
        </p:blipFill>
        <p:spPr>
          <a:xfrm>
            <a:off x="306000" y="1622160"/>
            <a:ext cx="12507120" cy="1422000"/>
          </a:xfrm>
          <a:prstGeom prst="rect">
            <a:avLst/>
          </a:prstGeom>
          <a:ln>
            <a:noFill/>
          </a:ln>
        </p:spPr>
      </p:pic>
      <p:sp>
        <p:nvSpPr>
          <p:cNvPr id="216" name="CustomShape 3"/>
          <p:cNvSpPr/>
          <p:nvPr/>
        </p:nvSpPr>
        <p:spPr>
          <a:xfrm>
            <a:off x="99252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4"/>
          <p:cNvSpPr/>
          <p:nvPr/>
        </p:nvSpPr>
        <p:spPr>
          <a:xfrm>
            <a:off x="498240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5"/>
          <p:cNvSpPr/>
          <p:nvPr/>
        </p:nvSpPr>
        <p:spPr>
          <a:xfrm>
            <a:off x="1126800" y="4388400"/>
            <a:ext cx="2754360" cy="77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Autonomie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9" name="CustomShape 6"/>
          <p:cNvSpPr/>
          <p:nvPr/>
        </p:nvSpPr>
        <p:spPr>
          <a:xfrm>
            <a:off x="5175360" y="3948840"/>
            <a:ext cx="2653920" cy="1442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Temps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pour écrire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0" name="CustomShape 7"/>
          <p:cNvSpPr/>
          <p:nvPr/>
        </p:nvSpPr>
        <p:spPr>
          <a:xfrm>
            <a:off x="10387800" y="4280400"/>
            <a:ext cx="102240" cy="779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8"/>
          <p:cNvSpPr/>
          <p:nvPr/>
        </p:nvSpPr>
        <p:spPr>
          <a:xfrm>
            <a:off x="4231080" y="7099560"/>
            <a:ext cx="102240" cy="779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95256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principes de base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324720" y="1804680"/>
            <a:ext cx="12456360" cy="1199520"/>
          </a:xfrm>
          <a:prstGeom prst="rect">
            <a:avLst/>
          </a:prstGeom>
          <a:solidFill>
            <a:srgbClr val="000000">
              <a:alpha val="7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La façon d’enseigner est aussi important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que ce que l’on enseigne.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24" name="Image 207" descr=""/>
          <p:cNvPicPr/>
          <p:nvPr/>
        </p:nvPicPr>
        <p:blipFill>
          <a:blip r:embed="rId1"/>
          <a:stretch/>
        </p:blipFill>
        <p:spPr>
          <a:xfrm>
            <a:off x="345600" y="1665000"/>
            <a:ext cx="12507120" cy="1422000"/>
          </a:xfrm>
          <a:prstGeom prst="rect">
            <a:avLst/>
          </a:prstGeom>
          <a:ln>
            <a:noFill/>
          </a:ln>
        </p:spPr>
      </p:pic>
      <p:sp>
        <p:nvSpPr>
          <p:cNvPr id="225" name="CustomShape 3"/>
          <p:cNvSpPr/>
          <p:nvPr/>
        </p:nvSpPr>
        <p:spPr>
          <a:xfrm>
            <a:off x="99252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4"/>
          <p:cNvSpPr/>
          <p:nvPr/>
        </p:nvSpPr>
        <p:spPr>
          <a:xfrm>
            <a:off x="498240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5"/>
          <p:cNvSpPr/>
          <p:nvPr/>
        </p:nvSpPr>
        <p:spPr>
          <a:xfrm>
            <a:off x="894960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6"/>
          <p:cNvSpPr/>
          <p:nvPr/>
        </p:nvSpPr>
        <p:spPr>
          <a:xfrm>
            <a:off x="1126800" y="4388400"/>
            <a:ext cx="2754360" cy="77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Autonomie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9" name="CustomShape 7"/>
          <p:cNvSpPr/>
          <p:nvPr/>
        </p:nvSpPr>
        <p:spPr>
          <a:xfrm>
            <a:off x="5175360" y="3948840"/>
            <a:ext cx="2653920" cy="1442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Temps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pour écrire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0" name="CustomShape 8"/>
          <p:cNvSpPr/>
          <p:nvPr/>
        </p:nvSpPr>
        <p:spPr>
          <a:xfrm>
            <a:off x="9741960" y="4283640"/>
            <a:ext cx="1393560" cy="77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Choix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1" name="CustomShape 9"/>
          <p:cNvSpPr/>
          <p:nvPr/>
        </p:nvSpPr>
        <p:spPr>
          <a:xfrm>
            <a:off x="4231080" y="7099560"/>
            <a:ext cx="102240" cy="779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10"/>
          <p:cNvSpPr/>
          <p:nvPr/>
        </p:nvSpPr>
        <p:spPr>
          <a:xfrm>
            <a:off x="7298280" y="7097400"/>
            <a:ext cx="2575440" cy="656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95256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principes de base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264600" y="1837440"/>
            <a:ext cx="12357720" cy="1199520"/>
          </a:xfrm>
          <a:prstGeom prst="rect">
            <a:avLst/>
          </a:prstGeom>
          <a:solidFill>
            <a:srgbClr val="000000">
              <a:alpha val="7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La façon d’ enseigner est aussi important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que ce que l’on enseigne.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35" name="Image 207" descr=""/>
          <p:cNvPicPr/>
          <p:nvPr/>
        </p:nvPicPr>
        <p:blipFill>
          <a:blip r:embed="rId1"/>
          <a:stretch/>
        </p:blipFill>
        <p:spPr>
          <a:xfrm>
            <a:off x="264600" y="1743840"/>
            <a:ext cx="12357720" cy="1387080"/>
          </a:xfrm>
          <a:prstGeom prst="rect">
            <a:avLst/>
          </a:prstGeom>
          <a:ln>
            <a:noFill/>
          </a:ln>
        </p:spPr>
      </p:pic>
      <p:sp>
        <p:nvSpPr>
          <p:cNvPr id="236" name="CustomShape 3"/>
          <p:cNvSpPr/>
          <p:nvPr/>
        </p:nvSpPr>
        <p:spPr>
          <a:xfrm>
            <a:off x="99252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4"/>
          <p:cNvSpPr/>
          <p:nvPr/>
        </p:nvSpPr>
        <p:spPr>
          <a:xfrm>
            <a:off x="4982400" y="341316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5"/>
          <p:cNvSpPr/>
          <p:nvPr/>
        </p:nvSpPr>
        <p:spPr>
          <a:xfrm>
            <a:off x="894960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6"/>
          <p:cNvSpPr/>
          <p:nvPr/>
        </p:nvSpPr>
        <p:spPr>
          <a:xfrm>
            <a:off x="2762280" y="624384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7"/>
          <p:cNvSpPr/>
          <p:nvPr/>
        </p:nvSpPr>
        <p:spPr>
          <a:xfrm>
            <a:off x="1126800" y="4388400"/>
            <a:ext cx="2754360" cy="77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Autonomie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1" name="CustomShape 8"/>
          <p:cNvSpPr/>
          <p:nvPr/>
        </p:nvSpPr>
        <p:spPr>
          <a:xfrm>
            <a:off x="5175360" y="3948840"/>
            <a:ext cx="2653920" cy="1442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Temps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pour écrire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2" name="CustomShape 9"/>
          <p:cNvSpPr/>
          <p:nvPr/>
        </p:nvSpPr>
        <p:spPr>
          <a:xfrm>
            <a:off x="9741960" y="4283640"/>
            <a:ext cx="1393560" cy="77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Choix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3" name="CustomShape 10"/>
          <p:cNvSpPr/>
          <p:nvPr/>
        </p:nvSpPr>
        <p:spPr>
          <a:xfrm>
            <a:off x="3031560" y="6767640"/>
            <a:ext cx="2501640" cy="1442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Processus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d’écriture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4" name="CustomShape 11"/>
          <p:cNvSpPr/>
          <p:nvPr/>
        </p:nvSpPr>
        <p:spPr>
          <a:xfrm>
            <a:off x="7298280" y="7097400"/>
            <a:ext cx="2575440" cy="656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95256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principes de base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317520" y="1718280"/>
            <a:ext cx="12120480" cy="1199520"/>
          </a:xfrm>
          <a:prstGeom prst="rect">
            <a:avLst/>
          </a:prstGeom>
          <a:solidFill>
            <a:srgbClr val="000000">
              <a:alpha val="7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La façon d’enseigner est aussi important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que ce que l’on enseigne.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47" name="Image 207" descr=""/>
          <p:cNvPicPr/>
          <p:nvPr/>
        </p:nvPicPr>
        <p:blipFill>
          <a:blip r:embed="rId1"/>
          <a:stretch/>
        </p:blipFill>
        <p:spPr>
          <a:xfrm>
            <a:off x="317520" y="1660680"/>
            <a:ext cx="12225600" cy="1307880"/>
          </a:xfrm>
          <a:prstGeom prst="rect">
            <a:avLst/>
          </a:prstGeom>
          <a:ln>
            <a:noFill/>
          </a:ln>
        </p:spPr>
      </p:pic>
      <p:sp>
        <p:nvSpPr>
          <p:cNvPr id="248" name="CustomShape 3"/>
          <p:cNvSpPr/>
          <p:nvPr/>
        </p:nvSpPr>
        <p:spPr>
          <a:xfrm>
            <a:off x="99252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4"/>
          <p:cNvSpPr/>
          <p:nvPr/>
        </p:nvSpPr>
        <p:spPr>
          <a:xfrm>
            <a:off x="498240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5"/>
          <p:cNvSpPr/>
          <p:nvPr/>
        </p:nvSpPr>
        <p:spPr>
          <a:xfrm>
            <a:off x="8949600" y="356688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6"/>
          <p:cNvSpPr/>
          <p:nvPr/>
        </p:nvSpPr>
        <p:spPr>
          <a:xfrm>
            <a:off x="2762280" y="6243840"/>
            <a:ext cx="303948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7"/>
          <p:cNvSpPr/>
          <p:nvPr/>
        </p:nvSpPr>
        <p:spPr>
          <a:xfrm>
            <a:off x="6802200" y="6243840"/>
            <a:ext cx="3499560" cy="2490840"/>
          </a:xfrm>
          <a:prstGeom prst="rect">
            <a:avLst/>
          </a:prstGeom>
          <a:solidFill>
            <a:schemeClr val="accent3">
              <a:hueOff val="-499813"/>
              <a:satOff val="-5228"/>
              <a:lumOff val="24899"/>
            </a:scheme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8"/>
          <p:cNvSpPr/>
          <p:nvPr/>
        </p:nvSpPr>
        <p:spPr>
          <a:xfrm>
            <a:off x="1126800" y="4388400"/>
            <a:ext cx="2754360" cy="77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Autonomie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4" name="CustomShape 9"/>
          <p:cNvSpPr/>
          <p:nvPr/>
        </p:nvSpPr>
        <p:spPr>
          <a:xfrm>
            <a:off x="5175360" y="3948840"/>
            <a:ext cx="2653920" cy="1442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Temps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pour écrire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5" name="CustomShape 10"/>
          <p:cNvSpPr/>
          <p:nvPr/>
        </p:nvSpPr>
        <p:spPr>
          <a:xfrm>
            <a:off x="9741960" y="4283640"/>
            <a:ext cx="1393560" cy="77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Choix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6" name="CustomShape 11"/>
          <p:cNvSpPr/>
          <p:nvPr/>
        </p:nvSpPr>
        <p:spPr>
          <a:xfrm>
            <a:off x="3031560" y="6767640"/>
            <a:ext cx="2501640" cy="1442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Processus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d’écriture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7" name="CustomShape 12"/>
          <p:cNvSpPr/>
          <p:nvPr/>
        </p:nvSpPr>
        <p:spPr>
          <a:xfrm>
            <a:off x="7044480" y="7039080"/>
            <a:ext cx="3039480" cy="77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"/>
                <a:ea typeface="Kiddo-soup-bold"/>
              </a:rPr>
              <a:t>Authenticité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8" name="CustomShape 13"/>
          <p:cNvSpPr/>
          <p:nvPr/>
        </p:nvSpPr>
        <p:spPr>
          <a:xfrm>
            <a:off x="-9638640" y="-4053240"/>
            <a:ext cx="12120480" cy="1199520"/>
          </a:xfrm>
          <a:prstGeom prst="rect">
            <a:avLst/>
          </a:prstGeom>
          <a:solidFill>
            <a:srgbClr val="000000">
              <a:alpha val="7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La façon d’enseigner est aussi important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American Typewriter"/>
                <a:ea typeface="American Typewriter"/>
              </a:rPr>
              <a:t>que ce que l’on enseigne.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59" name="Image 17" descr=""/>
          <p:cNvPicPr/>
          <p:nvPr/>
        </p:nvPicPr>
        <p:blipFill>
          <a:blip r:embed="rId2"/>
          <a:stretch/>
        </p:blipFill>
        <p:spPr>
          <a:xfrm>
            <a:off x="-9638640" y="-4110840"/>
            <a:ext cx="12225600" cy="1307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102888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piliers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36252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3"/>
          <p:cNvSpPr/>
          <p:nvPr/>
        </p:nvSpPr>
        <p:spPr>
          <a:xfrm>
            <a:off x="911160" y="3046320"/>
            <a:ext cx="219204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Habitude</a:t>
            </a:r>
            <a:endParaRPr b="0" lang="en-US" sz="43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1028880" y="254160"/>
            <a:ext cx="11099520" cy="1489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ffff"/>
                </a:solidFill>
                <a:latin typeface="Futura"/>
                <a:ea typeface="Helvetica Light"/>
              </a:rPr>
              <a:t>Les piliers</a:t>
            </a:r>
            <a:endParaRPr b="0" lang="en-US" sz="8000" spc="-1" strike="noStrike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36252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3"/>
          <p:cNvSpPr/>
          <p:nvPr/>
        </p:nvSpPr>
        <p:spPr>
          <a:xfrm>
            <a:off x="4754880" y="2044800"/>
            <a:ext cx="3340080" cy="2789280"/>
          </a:xfrm>
          <a:prstGeom prst="rect">
            <a:avLst/>
          </a:prstGeom>
          <a:solidFill>
            <a:srgbClr val="fffb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4"/>
          <p:cNvSpPr/>
          <p:nvPr/>
        </p:nvSpPr>
        <p:spPr>
          <a:xfrm>
            <a:off x="911160" y="3046320"/>
            <a:ext cx="2192040" cy="75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Habitude</a:t>
            </a:r>
            <a:endParaRPr b="0" lang="en-US" sz="4300" spc="-1" strike="noStrike">
              <a:latin typeface="Arial"/>
            </a:endParaRPr>
          </a:p>
        </p:txBody>
      </p:sp>
      <p:sp>
        <p:nvSpPr>
          <p:cNvPr id="267" name="CustomShape 5"/>
          <p:cNvSpPr/>
          <p:nvPr/>
        </p:nvSpPr>
        <p:spPr>
          <a:xfrm>
            <a:off x="4785840" y="2775600"/>
            <a:ext cx="3432600" cy="1412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Enseignement </a:t>
            </a:r>
            <a:endParaRPr b="0" lang="en-US" sz="4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Kiddo-soup-bold"/>
              </a:rPr>
              <a:t>explicite</a:t>
            </a:r>
            <a:endParaRPr b="0" lang="en-US" sz="43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2397</TotalTime>
  <Application>LibreOffice/5.4.6.2$MacOSX_X86_64 LibreOffice_project/4014ce260a04f1026ba855d3b8d91541c224eab8</Application>
  <Words>516</Words>
  <Paragraphs>169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2019-05-07T14:37:30Z</dcterms:modified>
  <cp:revision>22</cp:revision>
  <dc:subject/>
  <dc:title>L’atelier d’écriture en classe: une démarche authentique de l’auteur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Custom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27</vt:i4>
  </property>
</Properties>
</file>